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78" r:id="rId10"/>
    <p:sldId id="277" r:id="rId11"/>
    <p:sldId id="267" r:id="rId12"/>
    <p:sldId id="276" r:id="rId13"/>
    <p:sldId id="268" r:id="rId14"/>
    <p:sldId id="269" r:id="rId15"/>
    <p:sldId id="270" r:id="rId16"/>
    <p:sldId id="271" r:id="rId17"/>
    <p:sldId id="272" r:id="rId18"/>
    <p:sldId id="273" r:id="rId19"/>
    <p:sldId id="274" r:id="rId20"/>
    <p:sldId id="275" r:id="rId21"/>
    <p:sldId id="279" r:id="rId22"/>
    <p:sldId id="280" r:id="rId23"/>
    <p:sldId id="281"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عنوان اسلاید">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a-IR"/>
              <a:t>برای ویرایش نسخه اصلی سبک زیرنویس کلیک کنید</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عمودی و مت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idx="1"/>
          </p:nvPr>
        </p:nvSpPr>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سربرگ بخش">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a-IR"/>
              <a:t>برای ویرایش سبک‌های متن اصلی، کلیک کنید</a:t>
            </a:r>
          </a:p>
        </p:txBody>
      </p:sp>
      <p:sp>
        <p:nvSpPr>
          <p:cNvPr id="7" name="Date Placeholder 6"/>
          <p:cNvSpPr>
            <a:spLocks noGrp="1"/>
          </p:cNvSpPr>
          <p:nvPr>
            <p:ph type="dt" sz="half" idx="10"/>
          </p:nvPr>
        </p:nvSpPr>
        <p:spPr/>
        <p:txBody>
          <a:bodyPr/>
          <a:lstStyle/>
          <a:p>
            <a:fld id="{1160EA64-D806-43AC-9DF2-F8C432F32B4C}" type="datetimeFigureOut">
              <a:rPr lang="en-US" dirty="0"/>
              <a:t>5/14/2022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5/14/2022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4" name="Content Placeholder 3"/>
          <p:cNvSpPr>
            <a:spLocks noGrp="1"/>
          </p:cNvSpPr>
          <p:nvPr>
            <p:ph sz="half" idx="2"/>
          </p:nvPr>
        </p:nvSpPr>
        <p:spPr>
          <a:xfrm>
            <a:off x="1583436" y="3143250"/>
            <a:ext cx="4270248" cy="2596776"/>
          </a:xfrm>
        </p:spPr>
        <p:txBody>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برای ویرایش سبک‌های متن اصلی، کلیک کنید</a:t>
            </a:r>
          </a:p>
        </p:txBody>
      </p:sp>
      <p:sp>
        <p:nvSpPr>
          <p:cNvPr id="7" name="Date Placeholder 6"/>
          <p:cNvSpPr>
            <a:spLocks noGrp="1"/>
          </p:cNvSpPr>
          <p:nvPr>
            <p:ph type="dt" sz="half" idx="10"/>
          </p:nvPr>
        </p:nvSpPr>
        <p:spPr/>
        <p:txBody>
          <a:bodyPr/>
          <a:lstStyle/>
          <a:p>
            <a:fld id="{4F7D4976-E339-4826-83B7-FBD03F55ECF8}" type="datetimeFigureOut">
              <a:rPr lang="en-US" dirty="0"/>
              <a:t>5/14/2022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fa-IR"/>
              <a:t>برای ویرایش نسخه اصلی سبک عنوان کلیک کنید</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ا با عنوان">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9" name="Date Placeholder 8"/>
          <p:cNvSpPr>
            <a:spLocks noGrp="1"/>
          </p:cNvSpPr>
          <p:nvPr>
            <p:ph type="dt" sz="half" idx="10"/>
          </p:nvPr>
        </p:nvSpPr>
        <p:spPr/>
        <p:txBody>
          <a:bodyPr/>
          <a:lstStyle/>
          <a:p>
            <a:fld id="{D1BE4249-C0D0-4B06-8692-E8BB871AF643}" type="datetimeFigureOut">
              <a:rPr lang="en-US" dirty="0"/>
              <a:t>5/14/2022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تصویر با عنوان">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a-IR"/>
              <a:t>برای ویرایش سبک‌های متن اصلی، کلیک کنید</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5/14/2022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a-IR"/>
              <a:t>برای ویرایش سبک‌های متن اصلی، کلیک کنید</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5/14/2022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madarsho.com/node/1397#%D8%A7%D9%86%D9%88%D8%A7%D8%B9_%D9%84%D8%A8%D8%A7%D8%B3%E2%80%8C%D9%87%D8%A7%DB%8C_%D9%86%D9%88%D8%B2%D8%A7%D8%AF" TargetMode="External" /><Relationship Id="rId2" Type="http://schemas.openxmlformats.org/officeDocument/2006/relationships/hyperlink" Target="https://madarsho.com/node/1380"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3F0987B-2105-314A-8022-B18A5FFCFAFA}"/>
              </a:ext>
            </a:extLst>
          </p:cNvPr>
          <p:cNvSpPr>
            <a:spLocks noGrp="1"/>
          </p:cNvSpPr>
          <p:nvPr>
            <p:ph type="ctrTitle"/>
          </p:nvPr>
        </p:nvSpPr>
        <p:spPr>
          <a:xfrm>
            <a:off x="2051711" y="111330"/>
            <a:ext cx="7706591" cy="2560618"/>
          </a:xfrm>
        </p:spPr>
        <p:txBody>
          <a:bodyPr>
            <a:noAutofit/>
          </a:bodyPr>
          <a:lstStyle/>
          <a:p>
            <a:r>
              <a:rPr lang="fa-IR" sz="4000" b="1">
                <a:solidFill>
                  <a:srgbClr val="002060"/>
                </a:solidFill>
              </a:rPr>
              <a:t>بنام خدا</a:t>
            </a:r>
            <a:br>
              <a:rPr lang="fa-IR" sz="4000" b="1">
                <a:solidFill>
                  <a:srgbClr val="002060"/>
                </a:solidFill>
              </a:rPr>
            </a:br>
            <a:r>
              <a:rPr lang="fa-IR" sz="4000" b="1">
                <a:solidFill>
                  <a:srgbClr val="002060"/>
                </a:solidFill>
              </a:rPr>
              <a:t>مورنینگ پزشکی خانواده </a:t>
            </a:r>
            <a:br>
              <a:rPr lang="fa-IR" sz="4000" b="1">
                <a:solidFill>
                  <a:srgbClr val="002060"/>
                </a:solidFill>
              </a:rPr>
            </a:br>
            <a:r>
              <a:rPr lang="fa-IR" sz="4000" b="1">
                <a:solidFill>
                  <a:srgbClr val="002060"/>
                </a:solidFill>
              </a:rPr>
              <a:t>بیمار نوزاد ۸ روزه با قرمزی و تورم ناف</a:t>
            </a:r>
            <a:br>
              <a:rPr lang="fa-IR" sz="4000" b="1">
                <a:solidFill>
                  <a:srgbClr val="002060"/>
                </a:solidFill>
              </a:rPr>
            </a:br>
            <a:endParaRPr lang="fa-IR" sz="4000" b="1">
              <a:solidFill>
                <a:srgbClr val="002060"/>
              </a:solidFill>
            </a:endParaRPr>
          </a:p>
        </p:txBody>
      </p:sp>
      <p:sp>
        <p:nvSpPr>
          <p:cNvPr id="3" name="زیر نویس 2">
            <a:extLst>
              <a:ext uri="{FF2B5EF4-FFF2-40B4-BE49-F238E27FC236}">
                <a16:creationId xmlns:a16="http://schemas.microsoft.com/office/drawing/2014/main" id="{F364D07F-4C8F-E54C-A449-2158ED22160B}"/>
              </a:ext>
            </a:extLst>
          </p:cNvPr>
          <p:cNvSpPr>
            <a:spLocks noGrp="1"/>
          </p:cNvSpPr>
          <p:nvPr>
            <p:ph type="subTitle" idx="1"/>
          </p:nvPr>
        </p:nvSpPr>
        <p:spPr>
          <a:xfrm>
            <a:off x="1385452" y="3055423"/>
            <a:ext cx="9039111" cy="3471058"/>
          </a:xfrm>
        </p:spPr>
        <p:txBody>
          <a:bodyPr>
            <a:noAutofit/>
          </a:bodyPr>
          <a:lstStyle/>
          <a:p>
            <a:r>
              <a:rPr lang="fa-IR" sz="4400" b="1">
                <a:solidFill>
                  <a:srgbClr val="002060"/>
                </a:solidFill>
              </a:rPr>
              <a:t>استاد راهنما؛سرکار خانم دکتر اسمعیلی</a:t>
            </a:r>
          </a:p>
          <a:p>
            <a:r>
              <a:rPr lang="fa-IR" sz="4400" b="1">
                <a:solidFill>
                  <a:srgbClr val="002060"/>
                </a:solidFill>
              </a:rPr>
              <a:t>عضو هیئت علمی گروه اطفال</a:t>
            </a:r>
          </a:p>
          <a:p>
            <a:r>
              <a:rPr lang="fa-IR" sz="4400" b="1">
                <a:solidFill>
                  <a:srgbClr val="002060"/>
                </a:solidFill>
              </a:rPr>
              <a:t>ارائه دهنده؛امید فردین مهر.دستیار پزشکی خانواده دانشگاه علوم پزشکی تهران </a:t>
            </a:r>
          </a:p>
          <a:p>
            <a:r>
              <a:rPr lang="fa-IR" sz="4400" b="1">
                <a:solidFill>
                  <a:srgbClr val="002060"/>
                </a:solidFill>
              </a:rPr>
              <a:t>اردیبهشت۱۴۰۱</a:t>
            </a:r>
          </a:p>
        </p:txBody>
      </p:sp>
    </p:spTree>
    <p:extLst>
      <p:ext uri="{BB962C8B-B14F-4D97-AF65-F5344CB8AC3E}">
        <p14:creationId xmlns:p14="http://schemas.microsoft.com/office/powerpoint/2010/main" val="3796641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F9852CDE-146A-A04A-B9B5-C1B74C971E85}"/>
              </a:ext>
            </a:extLst>
          </p:cNvPr>
          <p:cNvSpPr>
            <a:spLocks noGrp="1"/>
          </p:cNvSpPr>
          <p:nvPr>
            <p:ph idx="1"/>
          </p:nvPr>
        </p:nvSpPr>
        <p:spPr>
          <a:xfrm>
            <a:off x="1657380" y="1945317"/>
            <a:ext cx="5096712" cy="3942866"/>
          </a:xfrm>
        </p:spPr>
        <p:txBody>
          <a:bodyPr>
            <a:normAutofit/>
          </a:bodyPr>
          <a:lstStyle/>
          <a:p>
            <a:pPr marL="0" indent="0" algn="l">
              <a:buNone/>
            </a:pPr>
            <a:r>
              <a:rPr lang="fa-IR" sz="3600" b="1">
                <a:solidFill>
                  <a:srgbClr val="002060"/>
                </a:solidFill>
              </a:rPr>
              <a:t>Umbilical infection </a:t>
            </a:r>
          </a:p>
          <a:p>
            <a:pPr marL="0" indent="0" algn="l">
              <a:buNone/>
            </a:pPr>
            <a:r>
              <a:rPr lang="fa-IR" sz="3600" b="1">
                <a:solidFill>
                  <a:srgbClr val="002060"/>
                </a:solidFill>
              </a:rPr>
              <a:t>Umbilical anomalies </a:t>
            </a:r>
          </a:p>
          <a:p>
            <a:pPr marL="0" indent="0" algn="l">
              <a:buNone/>
            </a:pPr>
            <a:r>
              <a:rPr lang="fa-IR" sz="3600" b="1">
                <a:solidFill>
                  <a:srgbClr val="002060"/>
                </a:solidFill>
              </a:rPr>
              <a:t>Umbilical hernia </a:t>
            </a:r>
          </a:p>
          <a:p>
            <a:pPr marL="0" indent="0" algn="l">
              <a:buNone/>
            </a:pPr>
            <a:r>
              <a:rPr lang="fa-IR" sz="3600" b="1">
                <a:solidFill>
                  <a:srgbClr val="002060"/>
                </a:solidFill>
              </a:rPr>
              <a:t>...</a:t>
            </a:r>
          </a:p>
          <a:p>
            <a:pPr marL="0" indent="0" algn="l">
              <a:buNone/>
            </a:pPr>
            <a:r>
              <a:rPr lang="fa-IR" sz="3600" b="1">
                <a:solidFill>
                  <a:srgbClr val="002060"/>
                </a:solidFill>
              </a:rPr>
              <a:t>...</a:t>
            </a:r>
          </a:p>
          <a:p>
            <a:pPr marL="0" indent="0" algn="l">
              <a:buNone/>
            </a:pPr>
            <a:r>
              <a:rPr lang="fa-IR" sz="3600" b="1">
                <a:solidFill>
                  <a:srgbClr val="002060"/>
                </a:solidFill>
              </a:rPr>
              <a:t>...</a:t>
            </a:r>
          </a:p>
        </p:txBody>
      </p:sp>
      <p:sp>
        <p:nvSpPr>
          <p:cNvPr id="5" name="عنوان 1">
            <a:extLst>
              <a:ext uri="{FF2B5EF4-FFF2-40B4-BE49-F238E27FC236}">
                <a16:creationId xmlns:a16="http://schemas.microsoft.com/office/drawing/2014/main" id="{8DDE9511-C9BD-D44F-9D3A-7E2CAB75387F}"/>
              </a:ext>
            </a:extLst>
          </p:cNvPr>
          <p:cNvSpPr txBox="1">
            <a:spLocks noGrp="1"/>
          </p:cNvSpPr>
          <p:nvPr>
            <p:ph type="title"/>
          </p:nvPr>
        </p:nvSpPr>
        <p:spPr bwMode="black">
          <a:xfrm>
            <a:off x="0" y="0"/>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fa-IR" sz="3600" b="1">
                <a:solidFill>
                  <a:srgbClr val="FF0000"/>
                </a:solidFill>
              </a:rPr>
              <a:t>?Differential diagnosis</a:t>
            </a:r>
          </a:p>
        </p:txBody>
      </p:sp>
    </p:spTree>
    <p:extLst>
      <p:ext uri="{BB962C8B-B14F-4D97-AF65-F5344CB8AC3E}">
        <p14:creationId xmlns:p14="http://schemas.microsoft.com/office/powerpoint/2010/main" val="1900695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EE5EF7-9FC6-BF46-9263-E6DB7ADDC45F}"/>
              </a:ext>
            </a:extLst>
          </p:cNvPr>
          <p:cNvSpPr>
            <a:spLocks noGrp="1"/>
          </p:cNvSpPr>
          <p:nvPr>
            <p:ph type="title"/>
          </p:nvPr>
        </p:nvSpPr>
        <p:spPr>
          <a:xfrm>
            <a:off x="0" y="0"/>
            <a:ext cx="7729728" cy="1188720"/>
          </a:xfrm>
        </p:spPr>
        <p:txBody>
          <a:bodyPr>
            <a:normAutofit fontScale="90000"/>
          </a:bodyPr>
          <a:lstStyle/>
          <a:p>
            <a:r>
              <a:rPr lang="en-US" sz="4400" b="1">
                <a:solidFill>
                  <a:srgbClr val="FF0000"/>
                </a:solidFill>
              </a:rPr>
              <a:t>Umbilical infection </a:t>
            </a:r>
            <a:endParaRPr lang="fa-IR" sz="4400" b="1">
              <a:solidFill>
                <a:srgbClr val="FF0000"/>
              </a:solidFill>
            </a:endParaRPr>
          </a:p>
        </p:txBody>
      </p:sp>
      <p:sp>
        <p:nvSpPr>
          <p:cNvPr id="3" name="نگهدارنده مکان محتوا 2">
            <a:extLst>
              <a:ext uri="{FF2B5EF4-FFF2-40B4-BE49-F238E27FC236}">
                <a16:creationId xmlns:a16="http://schemas.microsoft.com/office/drawing/2014/main" id="{F1D56117-E39B-0842-B764-CDE6608BD10D}"/>
              </a:ext>
            </a:extLst>
          </p:cNvPr>
          <p:cNvSpPr>
            <a:spLocks noGrp="1"/>
          </p:cNvSpPr>
          <p:nvPr>
            <p:ph idx="1"/>
          </p:nvPr>
        </p:nvSpPr>
        <p:spPr>
          <a:xfrm>
            <a:off x="0" y="1878008"/>
            <a:ext cx="11990436" cy="4245206"/>
          </a:xfrm>
        </p:spPr>
        <p:txBody>
          <a:bodyPr>
            <a:noAutofit/>
          </a:bodyPr>
          <a:lstStyle/>
          <a:p>
            <a:r>
              <a:rPr lang="en-US" sz="3200" b="1">
                <a:solidFill>
                  <a:srgbClr val="002060"/>
                </a:solidFill>
              </a:rPr>
              <a:t>عفونت  ناف</a:t>
            </a:r>
          </a:p>
          <a:p>
            <a:r>
              <a:rPr lang="en-US" sz="3200" b="1">
                <a:solidFill>
                  <a:srgbClr val="002060"/>
                </a:solidFill>
              </a:rPr>
              <a:t>علل:</a:t>
            </a:r>
          </a:p>
          <a:p>
            <a:pPr marL="342900" indent="-342900">
              <a:buFont typeface="+mj-lt"/>
              <a:buAutoNum type="arabicPeriod"/>
            </a:pPr>
            <a:r>
              <a:rPr lang="en-US" sz="3200" b="1">
                <a:solidFill>
                  <a:srgbClr val="002060"/>
                </a:solidFill>
              </a:rPr>
              <a:t>بلافاصله بعد از تولد توسط میکروارگانیسم های (استافیلوکوک  ها و سایر کوکسی  های گرم مثبت)</a:t>
            </a:r>
          </a:p>
          <a:p>
            <a:pPr marL="342900" indent="-342900">
              <a:buFont typeface="+mj-lt"/>
              <a:buAutoNum type="arabicPeriod"/>
            </a:pPr>
            <a:r>
              <a:rPr lang="en-US" sz="3200" b="1">
                <a:solidFill>
                  <a:srgbClr val="002060"/>
                </a:solidFill>
              </a:rPr>
              <a:t>رگهای خونی ترومبوز شده،باعث ورود میکروارگانیسم ها به خون </a:t>
            </a:r>
            <a:r>
              <a:rPr lang="fa-IR" sz="3200" b="1">
                <a:solidFill>
                  <a:srgbClr val="002060"/>
                </a:solidFill>
              </a:rPr>
              <a:t>(</a:t>
            </a:r>
            <a:r>
              <a:rPr lang="en-US" sz="3200" b="1">
                <a:solidFill>
                  <a:srgbClr val="002060"/>
                </a:solidFill>
              </a:rPr>
              <a:t>سپسیس </a:t>
            </a:r>
            <a:r>
              <a:rPr lang="fa-IR" sz="3200" b="1">
                <a:solidFill>
                  <a:srgbClr val="002060"/>
                </a:solidFill>
              </a:rPr>
              <a:t>)</a:t>
            </a:r>
            <a:endParaRPr lang="en-US" sz="3200" b="1">
              <a:solidFill>
                <a:srgbClr val="002060"/>
              </a:solidFill>
            </a:endParaRPr>
          </a:p>
          <a:p>
            <a:pPr marL="342900" indent="-342900">
              <a:buFont typeface="+mj-lt"/>
              <a:buAutoNum type="arabicPeriod"/>
            </a:pPr>
            <a:r>
              <a:rPr lang="en-US" sz="3200" b="1">
                <a:solidFill>
                  <a:srgbClr val="002060"/>
                </a:solidFill>
              </a:rPr>
              <a:t>بافتهای مرده و ایجاد محیط مناسب رشد .</a:t>
            </a:r>
            <a:endParaRPr lang="fa-IR" sz="3200" b="1">
              <a:solidFill>
                <a:srgbClr val="002060"/>
              </a:solidFill>
            </a:endParaRPr>
          </a:p>
        </p:txBody>
      </p:sp>
    </p:spTree>
    <p:extLst>
      <p:ext uri="{BB962C8B-B14F-4D97-AF65-F5344CB8AC3E}">
        <p14:creationId xmlns:p14="http://schemas.microsoft.com/office/powerpoint/2010/main" val="3907215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EB6E5F6-3A76-B843-8160-16BED0675F58}"/>
              </a:ext>
            </a:extLst>
          </p:cNvPr>
          <p:cNvSpPr>
            <a:spLocks noGrp="1"/>
          </p:cNvSpPr>
          <p:nvPr>
            <p:ph type="title"/>
          </p:nvPr>
        </p:nvSpPr>
        <p:spPr>
          <a:xfrm>
            <a:off x="4462272" y="0"/>
            <a:ext cx="7729728" cy="1188720"/>
          </a:xfrm>
          <a:solidFill>
            <a:srgbClr val="FFFFFF"/>
          </a:solidFill>
          <a:ln w="31750" cap="sq">
            <a:solidFill>
              <a:srgbClr val="404040"/>
            </a:solidFill>
            <a:miter lim="800000"/>
          </a:ln>
        </p:spPr>
        <p:txBody>
          <a:bodyPr vert="horz" lIns="182880" tIns="182880" rIns="182880" bIns="182880" rtlCol="0" anchor="ctr">
            <a:normAutofit/>
          </a:bodyPr>
          <a:lstStyle/>
          <a:p>
            <a:r>
              <a:rPr lang="fa-IR" sz="4400" b="1">
                <a:solidFill>
                  <a:srgbClr val="FF0000"/>
                </a:solidFill>
              </a:rPr>
              <a:t>انواع عفونت ناف؛</a:t>
            </a:r>
          </a:p>
        </p:txBody>
      </p:sp>
      <p:sp>
        <p:nvSpPr>
          <p:cNvPr id="3" name="نگهدارنده مکان محتوا 2">
            <a:extLst>
              <a:ext uri="{FF2B5EF4-FFF2-40B4-BE49-F238E27FC236}">
                <a16:creationId xmlns:a16="http://schemas.microsoft.com/office/drawing/2014/main" id="{93CC2017-8FE7-D842-8AEB-E4906E7EC315}"/>
              </a:ext>
            </a:extLst>
          </p:cNvPr>
          <p:cNvSpPr>
            <a:spLocks noGrp="1"/>
          </p:cNvSpPr>
          <p:nvPr>
            <p:ph idx="1"/>
          </p:nvPr>
        </p:nvSpPr>
        <p:spPr>
          <a:xfrm>
            <a:off x="437467" y="2699895"/>
            <a:ext cx="7729728" cy="3101983"/>
          </a:xfrm>
        </p:spPr>
        <p:txBody>
          <a:bodyPr>
            <a:normAutofit/>
          </a:bodyPr>
          <a:lstStyle/>
          <a:p>
            <a:pPr marL="457200" lvl="2" indent="0" algn="l">
              <a:buNone/>
            </a:pPr>
            <a:r>
              <a:rPr lang="fa-IR" sz="3600" b="1">
                <a:solidFill>
                  <a:srgbClr val="002060"/>
                </a:solidFill>
              </a:rPr>
              <a:t>Omphalitis </a:t>
            </a:r>
          </a:p>
          <a:p>
            <a:pPr marL="457200" lvl="2" indent="0" algn="l">
              <a:buNone/>
            </a:pPr>
            <a:r>
              <a:rPr lang="en-US" sz="3600" b="1">
                <a:solidFill>
                  <a:srgbClr val="002060"/>
                </a:solidFill>
              </a:rPr>
              <a:t>N</a:t>
            </a:r>
            <a:r>
              <a:rPr lang="fa-IR" sz="3600" b="1">
                <a:solidFill>
                  <a:srgbClr val="002060"/>
                </a:solidFill>
              </a:rPr>
              <a:t>ecrotizing fasciitis </a:t>
            </a:r>
          </a:p>
          <a:p>
            <a:pPr marL="457200" lvl="2" indent="0" algn="l">
              <a:buNone/>
            </a:pPr>
            <a:r>
              <a:rPr lang="fa-IR" sz="3600" b="1">
                <a:solidFill>
                  <a:srgbClr val="002060"/>
                </a:solidFill>
              </a:rPr>
              <a:t>Funisitis </a:t>
            </a:r>
          </a:p>
          <a:p>
            <a:pPr marL="457200" lvl="2" indent="0" algn="l">
              <a:buNone/>
            </a:pPr>
            <a:r>
              <a:rPr lang="fa-IR" sz="3600" b="1">
                <a:solidFill>
                  <a:srgbClr val="002060"/>
                </a:solidFill>
              </a:rPr>
              <a:t> Infected umbilical piercing </a:t>
            </a:r>
          </a:p>
        </p:txBody>
      </p:sp>
    </p:spTree>
    <p:extLst>
      <p:ext uri="{BB962C8B-B14F-4D97-AF65-F5344CB8AC3E}">
        <p14:creationId xmlns:p14="http://schemas.microsoft.com/office/powerpoint/2010/main" val="1784883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98C432BA-8C7A-534C-A485-1AD2B33E89D1}"/>
              </a:ext>
            </a:extLst>
          </p:cNvPr>
          <p:cNvSpPr>
            <a:spLocks noGrp="1"/>
          </p:cNvSpPr>
          <p:nvPr>
            <p:ph idx="1"/>
          </p:nvPr>
        </p:nvSpPr>
        <p:spPr>
          <a:xfrm>
            <a:off x="96997" y="1383347"/>
            <a:ext cx="11998006" cy="5377799"/>
          </a:xfrm>
        </p:spPr>
        <p:txBody>
          <a:bodyPr>
            <a:noAutofit/>
          </a:bodyPr>
          <a:lstStyle/>
          <a:p>
            <a:pPr marL="342900" indent="-342900">
              <a:buFont typeface="+mj-lt"/>
              <a:buAutoNum type="arabicPeriod"/>
            </a:pPr>
            <a:r>
              <a:rPr lang="en-US" sz="2000" b="1">
                <a:solidFill>
                  <a:srgbClr val="002060"/>
                </a:solidFill>
              </a:rPr>
              <a:t>امفالیت:</a:t>
            </a:r>
          </a:p>
          <a:p>
            <a:r>
              <a:rPr lang="en-US" sz="2000" b="1">
                <a:solidFill>
                  <a:srgbClr val="002060"/>
                </a:solidFill>
              </a:rPr>
              <a:t>عفونت ناف یا بافتهای اطراف</a:t>
            </a:r>
          </a:p>
          <a:p>
            <a:r>
              <a:rPr lang="en-US" sz="2000" b="1">
                <a:solidFill>
                  <a:srgbClr val="002060"/>
                </a:solidFill>
              </a:rPr>
              <a:t>عمدتا بیماری نوزادی</a:t>
            </a:r>
          </a:p>
          <a:p>
            <a:r>
              <a:rPr lang="en-US" sz="2000" b="1">
                <a:solidFill>
                  <a:srgbClr val="002060"/>
                </a:solidFill>
              </a:rPr>
              <a:t>عفونت چند میکروبی</a:t>
            </a:r>
          </a:p>
          <a:p>
            <a:r>
              <a:rPr lang="fa-IR" sz="2000" b="1">
                <a:solidFill>
                  <a:srgbClr val="002060"/>
                </a:solidFill>
              </a:rPr>
              <a:t>پاتوژن های غالب شامل استافیلوکوکوس اورئوس، استرپتوکوک پیوژنز و باکتری های گرم منفی مانند اشریشیا کلی، کلبسیلا پنومونیه و پروتئوس میرابیلیس </a:t>
            </a:r>
            <a:endParaRPr lang="en-US" sz="2000" b="1">
              <a:solidFill>
                <a:srgbClr val="002060"/>
              </a:solidFill>
            </a:endParaRPr>
          </a:p>
          <a:p>
            <a:r>
              <a:rPr lang="fa-IR" sz="2000" b="1">
                <a:solidFill>
                  <a:srgbClr val="002060"/>
                </a:solidFill>
              </a:rPr>
              <a:t>با استفاده روتین از رژیم های مراقبت از بند ناف آنتی استافیلوکوک، عفونت های گرم منفی ناف افزایش یافته است </a:t>
            </a:r>
            <a:r>
              <a:rPr lang="en-US" sz="2000" b="1">
                <a:solidFill>
                  <a:srgbClr val="002060"/>
                </a:solidFill>
              </a:rPr>
              <a:t>.</a:t>
            </a:r>
          </a:p>
          <a:p>
            <a:r>
              <a:rPr lang="fa-IR" sz="2000" b="1">
                <a:solidFill>
                  <a:srgbClr val="002060"/>
                </a:solidFill>
              </a:rPr>
              <a:t>علاوه بر این، باکتری های بی هوازی مانند </a:t>
            </a:r>
            <a:r>
              <a:rPr lang="en-US" sz="2000" b="1">
                <a:solidFill>
                  <a:srgbClr val="002060"/>
                </a:solidFill>
              </a:rPr>
              <a:t>Bacteroides fragilis، Clostridium perfringens </a:t>
            </a:r>
            <a:r>
              <a:rPr lang="fa-IR" sz="2000" b="1">
                <a:solidFill>
                  <a:srgbClr val="002060"/>
                </a:solidFill>
              </a:rPr>
              <a:t>و </a:t>
            </a:r>
            <a:r>
              <a:rPr lang="en-US" sz="2000" b="1">
                <a:solidFill>
                  <a:srgbClr val="002060"/>
                </a:solidFill>
              </a:rPr>
              <a:t>Clostridium tetani </a:t>
            </a:r>
            <a:r>
              <a:rPr lang="fa-IR" sz="2000" b="1">
                <a:solidFill>
                  <a:srgbClr val="002060"/>
                </a:solidFill>
              </a:rPr>
              <a:t>می توانند در ایجاد عفونت های ناف، به ویژه در نوزادانی که از مادران مبتلا به کوریوآمنیونیت متولد می شوند، نقش داشته باشند</a:t>
            </a:r>
            <a:r>
              <a:rPr lang="en-US" sz="2000" b="1">
                <a:solidFill>
                  <a:srgbClr val="002060"/>
                </a:solidFill>
              </a:rPr>
              <a:t>.</a:t>
            </a:r>
          </a:p>
          <a:p>
            <a:r>
              <a:rPr lang="en-US" sz="2000" b="1">
                <a:solidFill>
                  <a:srgbClr val="002060"/>
                </a:solidFill>
              </a:rPr>
              <a:t>مشخصات: ترشح چرکی ، اریتم  ، سفتی ، حساسیت</a:t>
            </a:r>
          </a:p>
          <a:p>
            <a:r>
              <a:rPr lang="en-US" sz="2000" b="1">
                <a:solidFill>
                  <a:srgbClr val="002060"/>
                </a:solidFill>
              </a:rPr>
              <a:t>در کشورهای توسعه یافته نادر(0.7)% </a:t>
            </a:r>
          </a:p>
          <a:p>
            <a:r>
              <a:rPr lang="en-US" sz="2000" b="1">
                <a:solidFill>
                  <a:srgbClr val="002060"/>
                </a:solidFill>
              </a:rPr>
              <a:t>در متولدین در منزل تا  22%</a:t>
            </a:r>
          </a:p>
          <a:p>
            <a:r>
              <a:rPr lang="en-US" sz="2000" b="1">
                <a:solidFill>
                  <a:srgbClr val="002060"/>
                </a:solidFill>
              </a:rPr>
              <a:t>در ستینگ هایی که منابع  محدود دارند تا 8%</a:t>
            </a:r>
          </a:p>
          <a:p>
            <a:endParaRPr lang="en-US" sz="2000" b="1">
              <a:solidFill>
                <a:srgbClr val="002060"/>
              </a:solidFill>
            </a:endParaRPr>
          </a:p>
          <a:p>
            <a:endParaRPr lang="fa-IR" sz="2000" b="1">
              <a:solidFill>
                <a:srgbClr val="002060"/>
              </a:solidFill>
            </a:endParaRPr>
          </a:p>
        </p:txBody>
      </p:sp>
      <p:sp>
        <p:nvSpPr>
          <p:cNvPr id="5" name="عنوان 4">
            <a:extLst>
              <a:ext uri="{FF2B5EF4-FFF2-40B4-BE49-F238E27FC236}">
                <a16:creationId xmlns:a16="http://schemas.microsoft.com/office/drawing/2014/main" id="{2F4F4E27-9253-8B46-B391-098A7C0B490A}"/>
              </a:ext>
            </a:extLst>
          </p:cNvPr>
          <p:cNvSpPr>
            <a:spLocks noGrp="1"/>
          </p:cNvSpPr>
          <p:nvPr>
            <p:ph type="title"/>
          </p:nvPr>
        </p:nvSpPr>
        <p:spPr>
          <a:xfrm>
            <a:off x="0" y="0"/>
            <a:ext cx="7729728" cy="1188720"/>
          </a:xfrm>
        </p:spPr>
        <p:txBody>
          <a:bodyPr>
            <a:normAutofit/>
          </a:bodyPr>
          <a:lstStyle/>
          <a:p>
            <a:r>
              <a:rPr lang="fa-IR" sz="4400" b="1">
                <a:solidFill>
                  <a:srgbClr val="FF0000"/>
                </a:solidFill>
              </a:rPr>
              <a:t>Omphalitis </a:t>
            </a:r>
          </a:p>
        </p:txBody>
      </p:sp>
    </p:spTree>
    <p:extLst>
      <p:ext uri="{BB962C8B-B14F-4D97-AF65-F5344CB8AC3E}">
        <p14:creationId xmlns:p14="http://schemas.microsoft.com/office/powerpoint/2010/main" val="474529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19D8F9D-21E5-A049-B708-C4F06D487FD1}"/>
              </a:ext>
            </a:extLst>
          </p:cNvPr>
          <p:cNvSpPr>
            <a:spLocks noGrp="1"/>
          </p:cNvSpPr>
          <p:nvPr>
            <p:ph type="title"/>
          </p:nvPr>
        </p:nvSpPr>
        <p:spPr>
          <a:xfrm>
            <a:off x="0" y="0"/>
            <a:ext cx="10460182" cy="1434936"/>
          </a:xfrm>
        </p:spPr>
        <p:txBody>
          <a:bodyPr>
            <a:noAutofit/>
          </a:bodyPr>
          <a:lstStyle/>
          <a:p>
            <a:r>
              <a:rPr lang="fa-IR" sz="4400" b="1">
                <a:solidFill>
                  <a:srgbClr val="FF0000"/>
                </a:solidFill>
              </a:rPr>
              <a:t>Risk factors of omphalitis</a:t>
            </a:r>
          </a:p>
        </p:txBody>
      </p:sp>
      <p:sp>
        <p:nvSpPr>
          <p:cNvPr id="3" name="نگهدارنده مکان محتوا 2">
            <a:extLst>
              <a:ext uri="{FF2B5EF4-FFF2-40B4-BE49-F238E27FC236}">
                <a16:creationId xmlns:a16="http://schemas.microsoft.com/office/drawing/2014/main" id="{944EEBD6-D201-614D-80D7-80D6CF9C5066}"/>
              </a:ext>
            </a:extLst>
          </p:cNvPr>
          <p:cNvSpPr>
            <a:spLocks noGrp="1"/>
          </p:cNvSpPr>
          <p:nvPr>
            <p:ph idx="1"/>
          </p:nvPr>
        </p:nvSpPr>
        <p:spPr>
          <a:xfrm>
            <a:off x="0" y="1533896"/>
            <a:ext cx="12192000" cy="5051961"/>
          </a:xfrm>
        </p:spPr>
        <p:txBody>
          <a:bodyPr>
            <a:noAutofit/>
          </a:bodyPr>
          <a:lstStyle/>
          <a:p>
            <a:r>
              <a:rPr lang="fa-IR" sz="3200" b="1">
                <a:solidFill>
                  <a:srgbClr val="002060"/>
                </a:solidFill>
              </a:rPr>
              <a:t>وزن کم هنگام تولد</a:t>
            </a:r>
            <a:endParaRPr lang="en-US" sz="3200" b="1">
              <a:solidFill>
                <a:srgbClr val="002060"/>
              </a:solidFill>
            </a:endParaRPr>
          </a:p>
          <a:p>
            <a:r>
              <a:rPr lang="fa-IR" sz="3200" b="1">
                <a:solidFill>
                  <a:srgbClr val="002060"/>
                </a:solidFill>
              </a:rPr>
              <a:t>زایمان طولانی</a:t>
            </a:r>
            <a:endParaRPr lang="en-US" sz="3200" b="1">
              <a:solidFill>
                <a:srgbClr val="002060"/>
              </a:solidFill>
            </a:endParaRPr>
          </a:p>
          <a:p>
            <a:r>
              <a:rPr lang="fa-IR" sz="3200" b="1">
                <a:solidFill>
                  <a:srgbClr val="002060"/>
                </a:solidFill>
              </a:rPr>
              <a:t> پارگی طولانی مدت غشاء یا عفونت مادر</a:t>
            </a:r>
            <a:endParaRPr lang="en-US" sz="3200" b="1">
              <a:solidFill>
                <a:srgbClr val="002060"/>
              </a:solidFill>
            </a:endParaRPr>
          </a:p>
          <a:p>
            <a:r>
              <a:rPr lang="fa-IR" sz="3200" b="1">
                <a:solidFill>
                  <a:srgbClr val="002060"/>
                </a:solidFill>
              </a:rPr>
              <a:t>زایمان غیر استریل</a:t>
            </a:r>
            <a:endParaRPr lang="en-US" sz="3200" b="1">
              <a:solidFill>
                <a:srgbClr val="002060"/>
              </a:solidFill>
            </a:endParaRPr>
          </a:p>
          <a:p>
            <a:r>
              <a:rPr lang="fa-IR" sz="3200" b="1">
                <a:solidFill>
                  <a:srgbClr val="002060"/>
                </a:solidFill>
              </a:rPr>
              <a:t> کاتتریزاسیون ناف</a:t>
            </a:r>
            <a:endParaRPr lang="en-US" sz="3200" b="1">
              <a:solidFill>
                <a:srgbClr val="002060"/>
              </a:solidFill>
            </a:endParaRPr>
          </a:p>
          <a:p>
            <a:r>
              <a:rPr lang="fa-IR" sz="3200" b="1">
                <a:solidFill>
                  <a:srgbClr val="002060"/>
                </a:solidFill>
              </a:rPr>
              <a:t> زایمان در خانه </a:t>
            </a:r>
            <a:endParaRPr lang="en-US" sz="3200" b="1">
              <a:solidFill>
                <a:srgbClr val="002060"/>
              </a:solidFill>
            </a:endParaRPr>
          </a:p>
          <a:p>
            <a:r>
              <a:rPr lang="fa-IR" sz="3200" b="1">
                <a:solidFill>
                  <a:srgbClr val="002060"/>
                </a:solidFill>
              </a:rPr>
              <a:t>مراقبت نادرست از بند ناف همچنین  </a:t>
            </a:r>
            <a:r>
              <a:rPr lang="en-US" sz="3200" b="1">
                <a:solidFill>
                  <a:srgbClr val="002060"/>
                </a:solidFill>
              </a:rPr>
              <a:t>ا</a:t>
            </a:r>
            <a:r>
              <a:rPr lang="fa-IR" sz="3200" b="1">
                <a:solidFill>
                  <a:srgbClr val="002060"/>
                </a:solidFill>
              </a:rPr>
              <a:t>ستفاده فرهنگی از فضولات گاو</a:t>
            </a:r>
            <a:endParaRPr lang="en-US" sz="3200" b="1">
              <a:solidFill>
                <a:srgbClr val="002060"/>
              </a:solidFill>
            </a:endParaRPr>
          </a:p>
          <a:p>
            <a:r>
              <a:rPr lang="fa-IR" sz="3200" b="1">
                <a:solidFill>
                  <a:srgbClr val="002060"/>
                </a:solidFill>
              </a:rPr>
              <a:t>.  ناهنجاری های سیستم ایمنی، مانند نقص در چسبندگی لکوسیت ها، نوتروفیل ها یا عملکرد لنفوسیت های کشنده طبیعی، و تولید اینترفرون</a:t>
            </a:r>
          </a:p>
        </p:txBody>
      </p:sp>
    </p:spTree>
    <p:extLst>
      <p:ext uri="{BB962C8B-B14F-4D97-AF65-F5344CB8AC3E}">
        <p14:creationId xmlns:p14="http://schemas.microsoft.com/office/powerpoint/2010/main" val="1332633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FECF5D-EE4F-E947-8BF1-4D134DF242AC}"/>
              </a:ext>
            </a:extLst>
          </p:cNvPr>
          <p:cNvSpPr>
            <a:spLocks noGrp="1"/>
          </p:cNvSpPr>
          <p:nvPr>
            <p:ph type="title"/>
          </p:nvPr>
        </p:nvSpPr>
        <p:spPr>
          <a:xfrm>
            <a:off x="0" y="0"/>
            <a:ext cx="7729728" cy="1188720"/>
          </a:xfrm>
        </p:spPr>
        <p:txBody>
          <a:bodyPr>
            <a:normAutofit/>
          </a:bodyPr>
          <a:lstStyle/>
          <a:p>
            <a:r>
              <a:rPr lang="en-US" sz="4400" b="1">
                <a:solidFill>
                  <a:srgbClr val="FF0000"/>
                </a:solidFill>
              </a:rPr>
              <a:t>Clinical features</a:t>
            </a:r>
            <a:endParaRPr lang="fa-IR" sz="4400" b="1">
              <a:solidFill>
                <a:srgbClr val="FF0000"/>
              </a:solidFill>
            </a:endParaRPr>
          </a:p>
        </p:txBody>
      </p:sp>
      <p:sp>
        <p:nvSpPr>
          <p:cNvPr id="3" name="نگهدارنده مکان محتوا 2">
            <a:extLst>
              <a:ext uri="{FF2B5EF4-FFF2-40B4-BE49-F238E27FC236}">
                <a16:creationId xmlns:a16="http://schemas.microsoft.com/office/drawing/2014/main" id="{34BA4E72-131D-204F-8D86-F6031645EFA3}"/>
              </a:ext>
            </a:extLst>
          </p:cNvPr>
          <p:cNvSpPr>
            <a:spLocks noGrp="1"/>
          </p:cNvSpPr>
          <p:nvPr>
            <p:ph idx="1"/>
          </p:nvPr>
        </p:nvSpPr>
        <p:spPr>
          <a:xfrm>
            <a:off x="0" y="1188720"/>
            <a:ext cx="12204370" cy="6743973"/>
          </a:xfrm>
        </p:spPr>
        <p:txBody>
          <a:bodyPr>
            <a:noAutofit/>
          </a:bodyPr>
          <a:lstStyle/>
          <a:p>
            <a:r>
              <a:rPr lang="fa-IR" sz="3200" b="1">
                <a:solidFill>
                  <a:srgbClr val="002060"/>
                </a:solidFill>
              </a:rPr>
              <a:t>ویژگی های بالینی </a:t>
            </a:r>
            <a:r>
              <a:rPr lang="en-US" sz="3200" b="1">
                <a:solidFill>
                  <a:srgbClr val="002060"/>
                </a:solidFill>
              </a:rPr>
              <a:t>:</a:t>
            </a:r>
          </a:p>
          <a:p>
            <a:r>
              <a:rPr lang="fa-IR" sz="3200" b="1">
                <a:solidFill>
                  <a:srgbClr val="002060"/>
                </a:solidFill>
              </a:rPr>
              <a:t> ترشح خفیف از ناف در غیاب علائم التهابی ممکن است یک اتفاق طبیعی باشد، حتی زمانی که با بوی خاصی همراه باشد.  </a:t>
            </a:r>
            <a:endParaRPr lang="en-US" sz="3200" b="1">
              <a:solidFill>
                <a:srgbClr val="002060"/>
              </a:solidFill>
            </a:endParaRPr>
          </a:p>
          <a:p>
            <a:r>
              <a:rPr lang="fa-IR" sz="3200" b="1">
                <a:solidFill>
                  <a:srgbClr val="002060"/>
                </a:solidFill>
              </a:rPr>
              <a:t>خونریزی </a:t>
            </a:r>
            <a:r>
              <a:rPr lang="en-US" sz="3200" b="1">
                <a:solidFill>
                  <a:srgbClr val="002060"/>
                </a:solidFill>
              </a:rPr>
              <a:t>ناف</a:t>
            </a:r>
            <a:r>
              <a:rPr lang="fa-IR" sz="3200" b="1">
                <a:solidFill>
                  <a:srgbClr val="002060"/>
                </a:solidFill>
              </a:rPr>
              <a:t> ممکن است همراه با امفالیت رخ دهد، زیرا عفونت ترومبوز عروق ناف را به تاخیر می اندازد.</a:t>
            </a:r>
            <a:endParaRPr lang="en-US" sz="3200" b="1">
              <a:solidFill>
                <a:srgbClr val="002060"/>
              </a:solidFill>
            </a:endParaRPr>
          </a:p>
          <a:p>
            <a:r>
              <a:rPr lang="fa-IR" sz="3200" b="1">
                <a:solidFill>
                  <a:srgbClr val="002060"/>
                </a:solidFill>
              </a:rPr>
              <a:t> علائم سیستمیک، از جمله بی حالی، تب، تحریک پذیری و تغذیه نامناسب حاکی از عفونت یا عارضه شدیدتر است</a:t>
            </a:r>
            <a:endParaRPr lang="en-US" sz="3200" b="1">
              <a:solidFill>
                <a:srgbClr val="002060"/>
              </a:solidFill>
            </a:endParaRPr>
          </a:p>
          <a:p>
            <a:r>
              <a:rPr lang="fa-IR" sz="3200" b="1">
                <a:solidFill>
                  <a:srgbClr val="002060"/>
                </a:solidFill>
              </a:rPr>
              <a:t>.  شایع ترین عارضه امفالیت سپسیس است </a:t>
            </a:r>
            <a:r>
              <a:rPr lang="en-US" sz="3200" b="1">
                <a:solidFill>
                  <a:srgbClr val="002060"/>
                </a:solidFill>
              </a:rPr>
              <a:t>.</a:t>
            </a:r>
          </a:p>
          <a:p>
            <a:r>
              <a:rPr lang="fa-IR" sz="3200" b="1">
                <a:solidFill>
                  <a:srgbClr val="002060"/>
                </a:solidFill>
              </a:rPr>
              <a:t>سایر عوارض عبارتند از: آرتریت نافی سپتیک، ترومبوز ورید باب، آبسه کبد، پریتونیت، قانقاریا روده، بیرون زدگی روده کوچک، فاسیای نکروزان و مرگ </a:t>
            </a:r>
          </a:p>
        </p:txBody>
      </p:sp>
    </p:spTree>
    <p:extLst>
      <p:ext uri="{BB962C8B-B14F-4D97-AF65-F5344CB8AC3E}">
        <p14:creationId xmlns:p14="http://schemas.microsoft.com/office/powerpoint/2010/main" val="3043146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9387E4-FFFD-1A4D-90E5-DF1EB664D0C1}"/>
              </a:ext>
            </a:extLst>
          </p:cNvPr>
          <p:cNvSpPr>
            <a:spLocks noGrp="1"/>
          </p:cNvSpPr>
          <p:nvPr>
            <p:ph type="title"/>
          </p:nvPr>
        </p:nvSpPr>
        <p:spPr>
          <a:xfrm>
            <a:off x="0" y="0"/>
            <a:ext cx="9503168" cy="1237013"/>
          </a:xfrm>
        </p:spPr>
        <p:txBody>
          <a:bodyPr>
            <a:noAutofit/>
          </a:bodyPr>
          <a:lstStyle/>
          <a:p>
            <a:r>
              <a:rPr lang="fa-IR" sz="4400" b="1">
                <a:solidFill>
                  <a:srgbClr val="FF0000"/>
                </a:solidFill>
              </a:rPr>
              <a:t>Treatment of omphalitis</a:t>
            </a:r>
          </a:p>
        </p:txBody>
      </p:sp>
      <p:sp>
        <p:nvSpPr>
          <p:cNvPr id="3" name="نگهدارنده مکان محتوا 2">
            <a:extLst>
              <a:ext uri="{FF2B5EF4-FFF2-40B4-BE49-F238E27FC236}">
                <a16:creationId xmlns:a16="http://schemas.microsoft.com/office/drawing/2014/main" id="{6D306157-1344-DA41-8866-6EADB87E4D53}"/>
              </a:ext>
            </a:extLst>
          </p:cNvPr>
          <p:cNvSpPr>
            <a:spLocks noGrp="1"/>
          </p:cNvSpPr>
          <p:nvPr>
            <p:ph idx="1"/>
          </p:nvPr>
        </p:nvSpPr>
        <p:spPr>
          <a:xfrm>
            <a:off x="128214" y="1445054"/>
            <a:ext cx="12063786" cy="4979992"/>
          </a:xfrm>
        </p:spPr>
        <p:txBody>
          <a:bodyPr>
            <a:noAutofit/>
          </a:bodyPr>
          <a:lstStyle/>
          <a:p>
            <a:pPr marL="342900" indent="-342900">
              <a:buFont typeface="+mj-lt"/>
              <a:buAutoNum type="arabicPeriod"/>
            </a:pPr>
            <a:r>
              <a:rPr lang="en-US" sz="3600" b="1">
                <a:solidFill>
                  <a:srgbClr val="002060"/>
                </a:solidFill>
              </a:rPr>
              <a:t>کشت ترشحات قبل از شروع درمان(درصورت امکان)</a:t>
            </a:r>
          </a:p>
          <a:p>
            <a:pPr marL="342900" indent="-342900">
              <a:buFont typeface="+mj-lt"/>
              <a:buAutoNum type="arabicPeriod"/>
            </a:pPr>
            <a:r>
              <a:rPr lang="en-US" sz="3600" b="1">
                <a:solidFill>
                  <a:srgbClr val="002060"/>
                </a:solidFill>
              </a:rPr>
              <a:t>کشت خون و کشت مایع مغزی نخاعی در بیماران تب دار</a:t>
            </a:r>
          </a:p>
          <a:p>
            <a:pPr marL="342900" indent="-342900">
              <a:buFont typeface="+mj-lt"/>
              <a:buAutoNum type="arabicPeriod"/>
            </a:pPr>
            <a:r>
              <a:rPr lang="en-US" sz="3600" b="1">
                <a:solidFill>
                  <a:srgbClr val="002060"/>
                </a:solidFill>
              </a:rPr>
              <a:t>درمان آنتی بیوتیک وریدی ۱۰ روز</a:t>
            </a:r>
          </a:p>
          <a:p>
            <a:pPr marL="342900" indent="-342900">
              <a:buFont typeface="+mj-lt"/>
              <a:buAutoNum type="arabicPeriod"/>
            </a:pPr>
            <a:r>
              <a:rPr lang="en-US" sz="3600" b="1">
                <a:solidFill>
                  <a:srgbClr val="002060"/>
                </a:solidFill>
              </a:rPr>
              <a:t>درمان آنتی بیوتیک بر علیه میکروبهای گرم مثبت و منفی(پنی سیلین  و آمینوگلیکوزیدهای تزریقی)</a:t>
            </a:r>
          </a:p>
          <a:p>
            <a:pPr marL="342900" indent="-342900">
              <a:buFont typeface="+mj-lt"/>
              <a:buAutoNum type="arabicPeriod"/>
            </a:pPr>
            <a:r>
              <a:rPr lang="en-US" sz="3600" b="1">
                <a:solidFill>
                  <a:srgbClr val="002060"/>
                </a:solidFill>
              </a:rPr>
              <a:t>در جوامع مقاوم(وانکومایسین بجای پنی سیلین)</a:t>
            </a:r>
          </a:p>
          <a:p>
            <a:pPr marL="342900" indent="-342900">
              <a:buFont typeface="+mj-lt"/>
              <a:buAutoNum type="arabicPeriod"/>
            </a:pPr>
            <a:r>
              <a:rPr lang="en-US" sz="3600" b="1">
                <a:solidFill>
                  <a:srgbClr val="002060"/>
                </a:solidFill>
              </a:rPr>
              <a:t>کلیندامایسین یا مترونیدازول هم برای پوشش </a:t>
            </a:r>
            <a:r>
              <a:rPr lang="fa-IR" sz="3600" b="1">
                <a:solidFill>
                  <a:srgbClr val="002060"/>
                </a:solidFill>
              </a:rPr>
              <a:t>بی هوازی ها(ب</a:t>
            </a:r>
            <a:r>
              <a:rPr lang="en-US" sz="3600" b="1">
                <a:solidFill>
                  <a:srgbClr val="002060"/>
                </a:solidFill>
              </a:rPr>
              <a:t>خصوص در ترشحات بدبو یا مادر مبتلا به کوریوآمنیونیت(</a:t>
            </a:r>
            <a:endParaRPr lang="fa-IR" sz="3600" b="1">
              <a:solidFill>
                <a:srgbClr val="002060"/>
              </a:solidFill>
            </a:endParaRPr>
          </a:p>
        </p:txBody>
      </p:sp>
    </p:spTree>
    <p:extLst>
      <p:ext uri="{BB962C8B-B14F-4D97-AF65-F5344CB8AC3E}">
        <p14:creationId xmlns:p14="http://schemas.microsoft.com/office/powerpoint/2010/main" val="1050992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2C2FB12-486C-B74A-B5A3-8D943C26D366}"/>
              </a:ext>
            </a:extLst>
          </p:cNvPr>
          <p:cNvSpPr>
            <a:spLocks noGrp="1"/>
          </p:cNvSpPr>
          <p:nvPr>
            <p:ph type="title"/>
          </p:nvPr>
        </p:nvSpPr>
        <p:spPr>
          <a:xfrm>
            <a:off x="0" y="0"/>
            <a:ext cx="4222727" cy="1212274"/>
          </a:xfrm>
        </p:spPr>
        <p:txBody>
          <a:bodyPr>
            <a:normAutofit/>
          </a:bodyPr>
          <a:lstStyle/>
          <a:p>
            <a:r>
              <a:rPr lang="fa-IR" sz="4400" b="1">
                <a:solidFill>
                  <a:srgbClr val="FF0000"/>
                </a:solidFill>
              </a:rPr>
              <a:t>Mortality </a:t>
            </a:r>
          </a:p>
        </p:txBody>
      </p:sp>
      <p:sp>
        <p:nvSpPr>
          <p:cNvPr id="3" name="نگهدارنده مکان محتوا 2">
            <a:extLst>
              <a:ext uri="{FF2B5EF4-FFF2-40B4-BE49-F238E27FC236}">
                <a16:creationId xmlns:a16="http://schemas.microsoft.com/office/drawing/2014/main" id="{DEC70A4A-FAD3-4F4F-A28F-8C12A505625D}"/>
              </a:ext>
            </a:extLst>
          </p:cNvPr>
          <p:cNvSpPr>
            <a:spLocks noGrp="1"/>
          </p:cNvSpPr>
          <p:nvPr>
            <p:ph idx="1"/>
          </p:nvPr>
        </p:nvSpPr>
        <p:spPr>
          <a:xfrm>
            <a:off x="544286" y="1697915"/>
            <a:ext cx="11309208" cy="3819163"/>
          </a:xfrm>
        </p:spPr>
        <p:txBody>
          <a:bodyPr>
            <a:noAutofit/>
          </a:bodyPr>
          <a:lstStyle/>
          <a:p>
            <a:r>
              <a:rPr lang="en-US" sz="3600" b="1">
                <a:solidFill>
                  <a:srgbClr val="002060"/>
                </a:solidFill>
              </a:rPr>
              <a:t>مرگ و میر:</a:t>
            </a:r>
          </a:p>
          <a:p>
            <a:r>
              <a:rPr lang="fa-IR" sz="3600" b="1">
                <a:solidFill>
                  <a:srgbClr val="002060"/>
                </a:solidFill>
              </a:rPr>
              <a:t> میزان مرگ و میر بین 7 تا 15 درصد برآورد شده </a:t>
            </a:r>
            <a:endParaRPr lang="en-US" sz="3600" b="1">
              <a:solidFill>
                <a:srgbClr val="002060"/>
              </a:solidFill>
            </a:endParaRPr>
          </a:p>
          <a:p>
            <a:r>
              <a:rPr lang="fa-IR" sz="3600" b="1">
                <a:solidFill>
                  <a:srgbClr val="002060"/>
                </a:solidFill>
              </a:rPr>
              <a:t>جنس مذکر، نارس بودن، زایمان سپتیک (از جمله زایمان بدون برنامه ریزی در خانه) و دمای غیرطبیعی از عوامل خطر برای پیش آگهی ضعیف در نوزادان مبتلا به امفالیت </a:t>
            </a:r>
            <a:endParaRPr lang="en-US" sz="3600" b="1">
              <a:solidFill>
                <a:srgbClr val="002060"/>
              </a:solidFill>
            </a:endParaRPr>
          </a:p>
          <a:p>
            <a:r>
              <a:rPr lang="fa-IR" sz="3600" b="1">
                <a:solidFill>
                  <a:srgbClr val="002060"/>
                </a:solidFill>
              </a:rPr>
              <a:t> ایجاد فاسیای نکروزان با نرخ مرگ و میر بالاتری همراه است.</a:t>
            </a:r>
          </a:p>
        </p:txBody>
      </p:sp>
    </p:spTree>
    <p:extLst>
      <p:ext uri="{BB962C8B-B14F-4D97-AF65-F5344CB8AC3E}">
        <p14:creationId xmlns:p14="http://schemas.microsoft.com/office/powerpoint/2010/main" val="1447168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9862CB1-7A5F-2441-B458-586CBEDF2D40}"/>
              </a:ext>
            </a:extLst>
          </p:cNvPr>
          <p:cNvSpPr>
            <a:spLocks noGrp="1"/>
          </p:cNvSpPr>
          <p:nvPr>
            <p:ph type="title"/>
          </p:nvPr>
        </p:nvSpPr>
        <p:spPr>
          <a:xfrm>
            <a:off x="0" y="0"/>
            <a:ext cx="7729728" cy="1188720"/>
          </a:xfrm>
        </p:spPr>
        <p:txBody>
          <a:bodyPr>
            <a:normAutofit fontScale="90000"/>
          </a:bodyPr>
          <a:lstStyle/>
          <a:p>
            <a:r>
              <a:rPr lang="fa-IR" sz="4400" b="1">
                <a:solidFill>
                  <a:srgbClr val="FF0000"/>
                </a:solidFill>
              </a:rPr>
              <a:t>Necrotizing fasciitis </a:t>
            </a:r>
          </a:p>
        </p:txBody>
      </p:sp>
      <p:sp>
        <p:nvSpPr>
          <p:cNvPr id="3" name="نگهدارنده مکان محتوا 2">
            <a:extLst>
              <a:ext uri="{FF2B5EF4-FFF2-40B4-BE49-F238E27FC236}">
                <a16:creationId xmlns:a16="http://schemas.microsoft.com/office/drawing/2014/main" id="{471B9D7E-B3F4-B84C-8939-86F860F92747}"/>
              </a:ext>
            </a:extLst>
          </p:cNvPr>
          <p:cNvSpPr>
            <a:spLocks noGrp="1"/>
          </p:cNvSpPr>
          <p:nvPr>
            <p:ph idx="1"/>
          </p:nvPr>
        </p:nvSpPr>
        <p:spPr>
          <a:xfrm>
            <a:off x="148442" y="1388660"/>
            <a:ext cx="11709566" cy="5469340"/>
          </a:xfrm>
        </p:spPr>
        <p:txBody>
          <a:bodyPr>
            <a:noAutofit/>
          </a:bodyPr>
          <a:lstStyle/>
          <a:p>
            <a:r>
              <a:rPr lang="fa-IR" sz="3200" b="1">
                <a:solidFill>
                  <a:srgbClr val="002060"/>
                </a:solidFill>
              </a:rPr>
              <a:t> یک عارضه نادر از امفالیت است .</a:t>
            </a:r>
          </a:p>
          <a:p>
            <a:r>
              <a:rPr lang="fa-IR" sz="3200" b="1">
                <a:solidFill>
                  <a:srgbClr val="002060"/>
                </a:solidFill>
              </a:rPr>
              <a:t>این یک عفونت چند میکروبی پوست، چربی زیر جلدی و فاسیای سطحی و عمیق است.  </a:t>
            </a:r>
          </a:p>
          <a:p>
            <a:r>
              <a:rPr lang="fa-IR" sz="3200" b="1">
                <a:solidFill>
                  <a:srgbClr val="002060"/>
                </a:solidFill>
              </a:rPr>
              <a:t>با گسترش سریع عفونت و التهاب و علائم سمیت سیستمیک مشخص می شود.</a:t>
            </a:r>
          </a:p>
          <a:p>
            <a:r>
              <a:rPr lang="fa-IR" sz="3200" b="1">
                <a:solidFill>
                  <a:srgbClr val="002060"/>
                </a:solidFill>
              </a:rPr>
              <a:t>  نوزادانی که با فاسییت مراجعه می کنند، شیوع بالایی از باکتریمی، شوک و مرگ دارند .</a:t>
            </a:r>
          </a:p>
          <a:p>
            <a:r>
              <a:rPr lang="fa-IR" sz="3200" b="1">
                <a:solidFill>
                  <a:srgbClr val="002060"/>
                </a:solidFill>
              </a:rPr>
              <a:t>  میزان مرگ و میر گزارش شده به 60 تا 85 درصد می رسد .</a:t>
            </a:r>
          </a:p>
          <a:p>
            <a:r>
              <a:rPr lang="fa-IR" sz="3200" b="1">
                <a:solidFill>
                  <a:srgbClr val="002060"/>
                </a:solidFill>
              </a:rPr>
              <a:t>جراحی تهاجمی سریع، آنتی‌بیوتیک‌های وسیع الطیف، و مراقبت‌های حمایتی در مدیریت فاسییت نکروزان حیاتی هستند علاوه بر دبریدمان دیواره شکمی درگیر، برداشتن ورید ناف، هر دو شریان نافی و هر باقیمانده اوراکال که وجود دارد، مهم است، زیرا ممکن است در عفونت نکروزان دخیل باشند (حتی اگر طبیعی به نظر برسند). </a:t>
            </a:r>
          </a:p>
        </p:txBody>
      </p:sp>
    </p:spTree>
    <p:extLst>
      <p:ext uri="{BB962C8B-B14F-4D97-AF65-F5344CB8AC3E}">
        <p14:creationId xmlns:p14="http://schemas.microsoft.com/office/powerpoint/2010/main" val="530113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2FDE8FB-386E-8A43-8D20-455A781DBC1E}"/>
              </a:ext>
            </a:extLst>
          </p:cNvPr>
          <p:cNvSpPr>
            <a:spLocks noGrp="1"/>
          </p:cNvSpPr>
          <p:nvPr>
            <p:ph type="title"/>
          </p:nvPr>
        </p:nvSpPr>
        <p:spPr>
          <a:xfrm>
            <a:off x="0" y="0"/>
            <a:ext cx="3760519" cy="1100942"/>
          </a:xfrm>
        </p:spPr>
        <p:txBody>
          <a:bodyPr>
            <a:normAutofit/>
          </a:bodyPr>
          <a:lstStyle/>
          <a:p>
            <a:r>
              <a:rPr lang="fa-IR" sz="4400" b="1">
                <a:solidFill>
                  <a:srgbClr val="FF0000"/>
                </a:solidFill>
              </a:rPr>
              <a:t>FuniSitis</a:t>
            </a:r>
          </a:p>
        </p:txBody>
      </p:sp>
      <p:sp>
        <p:nvSpPr>
          <p:cNvPr id="3" name="نگهدارنده مکان محتوا 2">
            <a:extLst>
              <a:ext uri="{FF2B5EF4-FFF2-40B4-BE49-F238E27FC236}">
                <a16:creationId xmlns:a16="http://schemas.microsoft.com/office/drawing/2014/main" id="{771385E9-D0A1-EF4C-828F-F70C5A1DEEFD}"/>
              </a:ext>
            </a:extLst>
          </p:cNvPr>
          <p:cNvSpPr>
            <a:spLocks noGrp="1"/>
          </p:cNvSpPr>
          <p:nvPr>
            <p:ph idx="1"/>
          </p:nvPr>
        </p:nvSpPr>
        <p:spPr>
          <a:xfrm>
            <a:off x="103474" y="1100942"/>
            <a:ext cx="12088526" cy="5757058"/>
          </a:xfrm>
        </p:spPr>
        <p:txBody>
          <a:bodyPr>
            <a:noAutofit/>
          </a:bodyPr>
          <a:lstStyle/>
          <a:p>
            <a:r>
              <a:rPr lang="fa-IR" sz="3200" b="1">
                <a:solidFill>
                  <a:srgbClr val="002060"/>
                </a:solidFill>
              </a:rPr>
              <a:t>عفونت قارچی - فونیزیت التهاب بند ناف است که با کوریوآمنیونیت (در پاسخ به عفونت داخل آمنیوتیک) رخ می دهد.  عفونت قارچی فقط سطح خارجی بند ناف و ژله وارتون را درگیر می کند و عروق ناف را درگیر نمی کند.  </a:t>
            </a:r>
          </a:p>
          <a:p>
            <a:r>
              <a:rPr lang="fa-IR" sz="3200" b="1">
                <a:solidFill>
                  <a:srgbClr val="002060"/>
                </a:solidFill>
              </a:rPr>
              <a:t>سلول های التهابی که از طریق عروق جنین در بند ناف مهاجرت می کنند، شواهدی از پاسخ جنین به یک عامل پاتولوژیک خارجی است که منشأ مادری دارد.</a:t>
            </a:r>
          </a:p>
          <a:p>
            <a:r>
              <a:rPr lang="fa-IR" sz="3200" b="1">
                <a:solidFill>
                  <a:srgbClr val="002060"/>
                </a:solidFill>
              </a:rPr>
              <a:t> فونیسیت استامپ ناف را درگیر نمی کند که آن را از امفالیت متمایز می کند.</a:t>
            </a:r>
          </a:p>
          <a:p>
            <a:r>
              <a:rPr lang="fa-IR" sz="3200" b="1">
                <a:solidFill>
                  <a:srgbClr val="002060"/>
                </a:solidFill>
              </a:rPr>
              <a:t>  قارچ نکروزان با عفونت طولانی مدت رخ می دهد و با بقایای التهابی و کلسیفیکاسیون بافت های بند ناف مشخص می شود. </a:t>
            </a:r>
          </a:p>
          <a:p>
            <a:r>
              <a:rPr lang="fa-IR" sz="3200" b="1">
                <a:solidFill>
                  <a:srgbClr val="002060"/>
                </a:solidFill>
              </a:rPr>
              <a:t> نوزادان مبتلا به عفونت قارچی می توانند سالم به دنیا بیایند، اما باید با آنتی بیوتیک های وسیع الطیف (مشابه رژیم مورد استفاده برای امفالیت) برای حداقل هفت روز درمان درمان شوند.</a:t>
            </a:r>
          </a:p>
        </p:txBody>
      </p:sp>
    </p:spTree>
    <p:extLst>
      <p:ext uri="{BB962C8B-B14F-4D97-AF65-F5344CB8AC3E}">
        <p14:creationId xmlns:p14="http://schemas.microsoft.com/office/powerpoint/2010/main" val="3227848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نگهدارنده مکان محتوا 2">
            <a:extLst>
              <a:ext uri="{FF2B5EF4-FFF2-40B4-BE49-F238E27FC236}">
                <a16:creationId xmlns:a16="http://schemas.microsoft.com/office/drawing/2014/main" id="{8CA049B7-1CD1-634E-AB51-0D6BF3EEDD9E}"/>
              </a:ext>
            </a:extLst>
          </p:cNvPr>
          <p:cNvSpPr txBox="1">
            <a:spLocks noGrp="1"/>
          </p:cNvSpPr>
          <p:nvPr>
            <p:ph type="ctrTitle"/>
          </p:nvPr>
        </p:nvSpPr>
        <p:spPr>
          <a:xfrm>
            <a:off x="1451759" y="2018804"/>
            <a:ext cx="8991600" cy="2820391"/>
          </a:xfrm>
          <a:prstGeom prst="rect">
            <a:avLst/>
          </a:prstGeom>
          <a:noFill/>
        </p:spPr>
        <p:txBody>
          <a:bodyPr vert="horz" lIns="91440" tIns="45720" rIns="91440" bIns="45720" rtlCol="0">
            <a:normAutofit/>
          </a:bodyPr>
          <a:lstStyle>
            <a:lvl1pPr marL="0" indent="0" algn="ctr" defTabSz="914400" rtl="1"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1"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1"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1"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1"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1"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1"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fa-IR" sz="5400" b="1">
                <a:solidFill>
                  <a:srgbClr val="002060"/>
                </a:solidFill>
              </a:rPr>
              <a:t>بیمار نوزاد ۸ روزه که توسط مادر با تورم و قرمزی ناف به درمانگاه پزشکی خانواده آورده شده است.</a:t>
            </a:r>
          </a:p>
        </p:txBody>
      </p:sp>
    </p:spTree>
    <p:extLst>
      <p:ext uri="{BB962C8B-B14F-4D97-AF65-F5344CB8AC3E}">
        <p14:creationId xmlns:p14="http://schemas.microsoft.com/office/powerpoint/2010/main" val="356884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BE7CD1C-70D6-7648-AE43-DBCAFCAF8656}"/>
              </a:ext>
            </a:extLst>
          </p:cNvPr>
          <p:cNvSpPr>
            <a:spLocks noGrp="1"/>
          </p:cNvSpPr>
          <p:nvPr>
            <p:ph type="title"/>
          </p:nvPr>
        </p:nvSpPr>
        <p:spPr>
          <a:xfrm>
            <a:off x="0" y="0"/>
            <a:ext cx="10601201" cy="1224644"/>
          </a:xfrm>
        </p:spPr>
        <p:txBody>
          <a:bodyPr>
            <a:noAutofit/>
          </a:bodyPr>
          <a:lstStyle/>
          <a:p>
            <a:r>
              <a:rPr lang="fa-IR" sz="4400" b="1">
                <a:solidFill>
                  <a:srgbClr val="FF0000"/>
                </a:solidFill>
              </a:rPr>
              <a:t>Infected umbilical piercing </a:t>
            </a:r>
          </a:p>
        </p:txBody>
      </p:sp>
      <p:sp>
        <p:nvSpPr>
          <p:cNvPr id="3" name="نگهدارنده مکان محتوا 2">
            <a:extLst>
              <a:ext uri="{FF2B5EF4-FFF2-40B4-BE49-F238E27FC236}">
                <a16:creationId xmlns:a16="http://schemas.microsoft.com/office/drawing/2014/main" id="{537244DE-2779-F84D-89D0-7023676622F7}"/>
              </a:ext>
            </a:extLst>
          </p:cNvPr>
          <p:cNvSpPr>
            <a:spLocks noGrp="1"/>
          </p:cNvSpPr>
          <p:nvPr>
            <p:ph idx="1"/>
          </p:nvPr>
        </p:nvSpPr>
        <p:spPr>
          <a:xfrm>
            <a:off x="346364" y="1846355"/>
            <a:ext cx="11742162" cy="4153158"/>
          </a:xfrm>
        </p:spPr>
        <p:txBody>
          <a:bodyPr>
            <a:noAutofit/>
          </a:bodyPr>
          <a:lstStyle/>
          <a:p>
            <a:r>
              <a:rPr lang="fa-IR" sz="3600" b="1">
                <a:solidFill>
                  <a:srgbClr val="002060"/>
                </a:solidFill>
              </a:rPr>
              <a:t>پیرسینگ های ناف عفونی با ترشحات چرکی از پوست سوراخ شده همراه با سفتی اطراف، اریتم و حساسیت مشخص می شود.</a:t>
            </a:r>
          </a:p>
          <a:p>
            <a:r>
              <a:rPr lang="fa-IR" sz="3600" b="1">
                <a:solidFill>
                  <a:srgbClr val="002060"/>
                </a:solidFill>
              </a:rPr>
              <a:t> مراقبت موضعی زخم و آنتی بیوتیک های موضعی معمولاً برای رفع عفونت موضعی در کودکان بزرگتر کافی است و معمولاً نیازی به برداشتن دستگاه نیست. </a:t>
            </a:r>
          </a:p>
          <a:p>
            <a:r>
              <a:rPr lang="fa-IR" sz="3600" b="1">
                <a:solidFill>
                  <a:srgbClr val="002060"/>
                </a:solidFill>
              </a:rPr>
              <a:t> هنگامی که عفونت ادامه دارد یا در کودکی کمتر از یک سال رخ می دهد، آنتی بیوتیک های خوراکی با هدف درمان استافیلوکوکوس اورئوس و استافیلوکوکوس پیوژنز توصیه می شود.</a:t>
            </a:r>
          </a:p>
        </p:txBody>
      </p:sp>
    </p:spTree>
    <p:extLst>
      <p:ext uri="{BB962C8B-B14F-4D97-AF65-F5344CB8AC3E}">
        <p14:creationId xmlns:p14="http://schemas.microsoft.com/office/powerpoint/2010/main" val="3018671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BE192328-8429-2C41-AD01-8244C82649BB}"/>
              </a:ext>
            </a:extLst>
          </p:cNvPr>
          <p:cNvSpPr>
            <a:spLocks noGrp="1"/>
          </p:cNvSpPr>
          <p:nvPr>
            <p:ph idx="1"/>
          </p:nvPr>
        </p:nvSpPr>
        <p:spPr>
          <a:xfrm>
            <a:off x="729837" y="2638044"/>
            <a:ext cx="10415649" cy="1963643"/>
          </a:xfrm>
        </p:spPr>
        <p:txBody>
          <a:bodyPr>
            <a:noAutofit/>
          </a:bodyPr>
          <a:lstStyle/>
          <a:p>
            <a:r>
              <a:rPr lang="fa-IR" sz="2800" b="1">
                <a:solidFill>
                  <a:srgbClr val="002060"/>
                </a:solidFill>
              </a:rPr>
              <a:t>ارتقاء بودجه ی خدمات بهداشتی در مناطق کمتر برخوردار و حاشیه ی شهرها</a:t>
            </a:r>
          </a:p>
          <a:p>
            <a:r>
              <a:rPr lang="fa-IR" sz="2800" b="1">
                <a:solidFill>
                  <a:srgbClr val="002060"/>
                </a:solidFill>
              </a:rPr>
              <a:t>برنامه ریزی های کلان برای پوشش حداکثری بیمه برای اقشار کم درآمد</a:t>
            </a:r>
          </a:p>
          <a:p>
            <a:r>
              <a:rPr lang="fa-IR" sz="2800" b="1">
                <a:solidFill>
                  <a:srgbClr val="002060"/>
                </a:solidFill>
              </a:rPr>
              <a:t>برنامه ریزی مناسب برای سامان دهی مناسب اتباعی که بصورت غیر قانونی وارد کشور میشوند.</a:t>
            </a:r>
          </a:p>
          <a:p>
            <a:endParaRPr lang="fa-IR" sz="2800" b="1">
              <a:solidFill>
                <a:srgbClr val="002060"/>
              </a:solidFill>
            </a:endParaRPr>
          </a:p>
          <a:p>
            <a:endParaRPr lang="fa-IR" sz="2800" b="1">
              <a:solidFill>
                <a:srgbClr val="002060"/>
              </a:solidFill>
            </a:endParaRPr>
          </a:p>
        </p:txBody>
      </p:sp>
      <p:sp>
        <p:nvSpPr>
          <p:cNvPr id="5" name="Rectangle 3">
            <a:extLst>
              <a:ext uri="{FF2B5EF4-FFF2-40B4-BE49-F238E27FC236}">
                <a16:creationId xmlns:a16="http://schemas.microsoft.com/office/drawing/2014/main" id="{8D50208E-CDE9-B548-9E2B-44FB8081B88F}"/>
              </a:ext>
            </a:extLst>
          </p:cNvPr>
          <p:cNvSpPr>
            <a:spLocks noGrp="1"/>
          </p:cNvSpPr>
          <p:nvPr>
            <p:ph type="title"/>
          </p:nvPr>
        </p:nvSpPr>
        <p:spPr>
          <a:xfrm>
            <a:off x="2231136" y="853361"/>
            <a:ext cx="7729728" cy="118872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a:solidFill>
                  <a:srgbClr val="FF0000"/>
                </a:solidFill>
              </a:rPr>
              <a:t>Primordial prevention </a:t>
            </a:r>
            <a:endParaRPr lang="en-US" b="1">
              <a:solidFill>
                <a:srgbClr val="FF0000"/>
              </a:solidFill>
            </a:endParaRPr>
          </a:p>
        </p:txBody>
      </p:sp>
    </p:spTree>
    <p:extLst>
      <p:ext uri="{BB962C8B-B14F-4D97-AF65-F5344CB8AC3E}">
        <p14:creationId xmlns:p14="http://schemas.microsoft.com/office/powerpoint/2010/main" val="373002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E663B94-DBEA-314B-90B3-86402A1248D5}"/>
              </a:ext>
            </a:extLst>
          </p:cNvPr>
          <p:cNvSpPr>
            <a:spLocks noGrp="1"/>
          </p:cNvSpPr>
          <p:nvPr>
            <p:ph type="title"/>
          </p:nvPr>
        </p:nvSpPr>
        <p:spPr/>
        <p:txBody>
          <a:bodyPr/>
          <a:lstStyle/>
          <a:p>
            <a:r>
              <a:rPr lang="fa-IR" b="1">
                <a:solidFill>
                  <a:srgbClr val="FF0000"/>
                </a:solidFill>
              </a:rPr>
              <a:t>PrimAry prevention </a:t>
            </a:r>
          </a:p>
        </p:txBody>
      </p:sp>
      <p:sp>
        <p:nvSpPr>
          <p:cNvPr id="3" name="نگهدارنده مکان محتوا 2">
            <a:extLst>
              <a:ext uri="{FF2B5EF4-FFF2-40B4-BE49-F238E27FC236}">
                <a16:creationId xmlns:a16="http://schemas.microsoft.com/office/drawing/2014/main" id="{CA120C9C-FD10-2A4B-A39C-535E55B70B7A}"/>
              </a:ext>
            </a:extLst>
          </p:cNvPr>
          <p:cNvSpPr>
            <a:spLocks noGrp="1"/>
          </p:cNvSpPr>
          <p:nvPr>
            <p:ph idx="1"/>
          </p:nvPr>
        </p:nvSpPr>
        <p:spPr>
          <a:xfrm>
            <a:off x="1125682" y="2638044"/>
            <a:ext cx="8835182" cy="3101983"/>
          </a:xfrm>
        </p:spPr>
        <p:txBody>
          <a:bodyPr>
            <a:normAutofit/>
          </a:bodyPr>
          <a:lstStyle/>
          <a:p>
            <a:r>
              <a:rPr lang="fa-IR" sz="2800" b="1">
                <a:solidFill>
                  <a:srgbClr val="002060"/>
                </a:solidFill>
              </a:rPr>
              <a:t>افزایش سطح آگاهی های بهداشتی با استفاده از رسانه های ارتباط جمعی از جمله رادیو و تلویزیون </a:t>
            </a:r>
          </a:p>
          <a:p>
            <a:r>
              <a:rPr lang="fa-IR" sz="2800" b="1">
                <a:solidFill>
                  <a:srgbClr val="002060"/>
                </a:solidFill>
              </a:rPr>
              <a:t>برگزاری همایش ها کلاسها و آموزش های بهداشتی برای مادران باردار و خانمهای در سن بارداری</a:t>
            </a:r>
          </a:p>
          <a:p>
            <a:r>
              <a:rPr lang="fa-IR" sz="2800" b="1">
                <a:solidFill>
                  <a:srgbClr val="002060"/>
                </a:solidFill>
              </a:rPr>
              <a:t>تقویت و ارتقاء مطالب بهداشتی در کتب درسی </a:t>
            </a:r>
          </a:p>
        </p:txBody>
      </p:sp>
    </p:spTree>
    <p:extLst>
      <p:ext uri="{BB962C8B-B14F-4D97-AF65-F5344CB8AC3E}">
        <p14:creationId xmlns:p14="http://schemas.microsoft.com/office/powerpoint/2010/main" val="3279980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FD201E4-9DF1-0147-801C-55A65AAAC8FB}"/>
              </a:ext>
            </a:extLst>
          </p:cNvPr>
          <p:cNvSpPr>
            <a:spLocks noGrp="1"/>
          </p:cNvSpPr>
          <p:nvPr>
            <p:ph type="title"/>
          </p:nvPr>
        </p:nvSpPr>
        <p:spPr/>
        <p:txBody>
          <a:bodyPr/>
          <a:lstStyle/>
          <a:p>
            <a:r>
              <a:rPr lang="fa-IR" b="1">
                <a:solidFill>
                  <a:srgbClr val="FF0000"/>
                </a:solidFill>
              </a:rPr>
              <a:t>Secondary prevention </a:t>
            </a:r>
          </a:p>
        </p:txBody>
      </p:sp>
      <p:sp>
        <p:nvSpPr>
          <p:cNvPr id="3" name="نگهدارنده مکان محتوا 2">
            <a:extLst>
              <a:ext uri="{FF2B5EF4-FFF2-40B4-BE49-F238E27FC236}">
                <a16:creationId xmlns:a16="http://schemas.microsoft.com/office/drawing/2014/main" id="{B7A08778-A808-464D-9726-55D7A34A991B}"/>
              </a:ext>
            </a:extLst>
          </p:cNvPr>
          <p:cNvSpPr>
            <a:spLocks noGrp="1"/>
          </p:cNvSpPr>
          <p:nvPr>
            <p:ph idx="1"/>
          </p:nvPr>
        </p:nvSpPr>
        <p:spPr/>
        <p:txBody>
          <a:bodyPr>
            <a:normAutofit/>
          </a:bodyPr>
          <a:lstStyle/>
          <a:p>
            <a:r>
              <a:rPr lang="fa-IR" sz="2800" b="1">
                <a:solidFill>
                  <a:srgbClr val="002060"/>
                </a:solidFill>
              </a:rPr>
              <a:t>ایجاد شرایط مناسب برای مراجعه و مراقبت ازمادران باردار</a:t>
            </a:r>
          </a:p>
          <a:p>
            <a:r>
              <a:rPr lang="fa-IR" sz="2800" b="1">
                <a:solidFill>
                  <a:srgbClr val="002060"/>
                </a:solidFill>
              </a:rPr>
              <a:t>استقرار پزشک خانواده و خانه ی بهداشت در مناطق کمتر برخوردار برای ارائه ی خدمات بهداشتی و آموزشی</a:t>
            </a:r>
          </a:p>
          <a:p>
            <a:endParaRPr lang="fa-IR" sz="2800" b="1">
              <a:solidFill>
                <a:srgbClr val="002060"/>
              </a:solidFill>
            </a:endParaRPr>
          </a:p>
        </p:txBody>
      </p:sp>
    </p:spTree>
    <p:extLst>
      <p:ext uri="{BB962C8B-B14F-4D97-AF65-F5344CB8AC3E}">
        <p14:creationId xmlns:p14="http://schemas.microsoft.com/office/powerpoint/2010/main" val="2099463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262C688-F7BC-1247-AC5F-658B7C065657}"/>
              </a:ext>
            </a:extLst>
          </p:cNvPr>
          <p:cNvSpPr>
            <a:spLocks noGrp="1"/>
          </p:cNvSpPr>
          <p:nvPr>
            <p:ph type="title"/>
          </p:nvPr>
        </p:nvSpPr>
        <p:spPr/>
        <p:txBody>
          <a:bodyPr/>
          <a:lstStyle/>
          <a:p>
            <a:r>
              <a:rPr lang="fa-IR" b="1">
                <a:solidFill>
                  <a:srgbClr val="FF0000"/>
                </a:solidFill>
              </a:rPr>
              <a:t>Tertiary prevention </a:t>
            </a:r>
          </a:p>
        </p:txBody>
      </p:sp>
      <p:sp>
        <p:nvSpPr>
          <p:cNvPr id="3" name="نگهدارنده مکان محتوا 2">
            <a:extLst>
              <a:ext uri="{FF2B5EF4-FFF2-40B4-BE49-F238E27FC236}">
                <a16:creationId xmlns:a16="http://schemas.microsoft.com/office/drawing/2014/main" id="{F0201F1E-C510-4543-8DF7-17C18E659EEA}"/>
              </a:ext>
            </a:extLst>
          </p:cNvPr>
          <p:cNvSpPr>
            <a:spLocks noGrp="1"/>
          </p:cNvSpPr>
          <p:nvPr>
            <p:ph idx="1"/>
          </p:nvPr>
        </p:nvSpPr>
        <p:spPr>
          <a:xfrm>
            <a:off x="2231136" y="2638045"/>
            <a:ext cx="7729728" cy="2532670"/>
          </a:xfrm>
        </p:spPr>
        <p:txBody>
          <a:bodyPr>
            <a:normAutofit/>
          </a:bodyPr>
          <a:lstStyle/>
          <a:p>
            <a:r>
              <a:rPr lang="fa-IR" sz="2800" b="1">
                <a:solidFill>
                  <a:srgbClr val="002060"/>
                </a:solidFill>
              </a:rPr>
              <a:t>پیگیری مادران بارداردر ماههای آخر از نظر مراجعه به بیمارستان</a:t>
            </a:r>
          </a:p>
          <a:p>
            <a:r>
              <a:rPr lang="fa-IR" sz="2800" b="1">
                <a:solidFill>
                  <a:srgbClr val="002060"/>
                </a:solidFill>
              </a:rPr>
              <a:t>افزایش سطح بهداشتی بیمارستانها و مراکز تخصصی زایمان،اتاق عمل ها،زایشگاهها</a:t>
            </a:r>
          </a:p>
          <a:p>
            <a:r>
              <a:rPr lang="fa-IR" sz="2800" b="1">
                <a:solidFill>
                  <a:srgbClr val="002060"/>
                </a:solidFill>
              </a:rPr>
              <a:t>اجرای کامل برنامه ی کنترل عفونت در مراکز بهداشتی درمانی.</a:t>
            </a:r>
          </a:p>
        </p:txBody>
      </p:sp>
    </p:spTree>
    <p:extLst>
      <p:ext uri="{BB962C8B-B14F-4D97-AF65-F5344CB8AC3E}">
        <p14:creationId xmlns:p14="http://schemas.microsoft.com/office/powerpoint/2010/main" val="3818186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A11976-721B-2A4F-AD8D-5BB5F751E74D}"/>
              </a:ext>
            </a:extLst>
          </p:cNvPr>
          <p:cNvSpPr>
            <a:spLocks noGrp="1"/>
          </p:cNvSpPr>
          <p:nvPr>
            <p:ph type="title"/>
          </p:nvPr>
        </p:nvSpPr>
        <p:spPr/>
        <p:txBody>
          <a:bodyPr/>
          <a:lstStyle/>
          <a:p>
            <a:r>
              <a:rPr lang="fa-IR" b="1">
                <a:solidFill>
                  <a:srgbClr val="FF0000"/>
                </a:solidFill>
              </a:rPr>
              <a:t>Quaternary prevention </a:t>
            </a:r>
          </a:p>
        </p:txBody>
      </p:sp>
      <p:sp>
        <p:nvSpPr>
          <p:cNvPr id="3" name="نگهدارنده مکان محتوا 2">
            <a:extLst>
              <a:ext uri="{FF2B5EF4-FFF2-40B4-BE49-F238E27FC236}">
                <a16:creationId xmlns:a16="http://schemas.microsoft.com/office/drawing/2014/main" id="{97EC422D-9698-CB45-B328-51CD08CA498E}"/>
              </a:ext>
            </a:extLst>
          </p:cNvPr>
          <p:cNvSpPr>
            <a:spLocks noGrp="1"/>
          </p:cNvSpPr>
          <p:nvPr>
            <p:ph idx="1"/>
          </p:nvPr>
        </p:nvSpPr>
        <p:spPr/>
        <p:txBody>
          <a:bodyPr>
            <a:normAutofit/>
          </a:bodyPr>
          <a:lstStyle/>
          <a:p>
            <a:r>
              <a:rPr lang="fa-IR" sz="2800" b="1">
                <a:solidFill>
                  <a:srgbClr val="002060"/>
                </a:solidFill>
              </a:rPr>
              <a:t>جلوگیری از ارجاعات غیر ضروری </a:t>
            </a:r>
          </a:p>
          <a:p>
            <a:r>
              <a:rPr lang="fa-IR" sz="2800" b="1">
                <a:solidFill>
                  <a:srgbClr val="002060"/>
                </a:solidFill>
              </a:rPr>
              <a:t>جلوگیری از انجام اقدامات تشخیصی و درمانی اضافه </a:t>
            </a:r>
          </a:p>
        </p:txBody>
      </p:sp>
    </p:spTree>
    <p:extLst>
      <p:ext uri="{BB962C8B-B14F-4D97-AF65-F5344CB8AC3E}">
        <p14:creationId xmlns:p14="http://schemas.microsoft.com/office/powerpoint/2010/main" val="81522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1F324FA6-1A5C-934C-B8D9-11D5A229F6D5}"/>
              </a:ext>
            </a:extLst>
          </p:cNvPr>
          <p:cNvSpPr>
            <a:spLocks noGrp="1"/>
          </p:cNvSpPr>
          <p:nvPr>
            <p:ph idx="1"/>
          </p:nvPr>
        </p:nvSpPr>
        <p:spPr>
          <a:xfrm>
            <a:off x="5789221" y="0"/>
            <a:ext cx="6402779" cy="5418117"/>
          </a:xfrm>
        </p:spPr>
        <p:txBody>
          <a:bodyPr anchor="t">
            <a:normAutofit/>
          </a:bodyPr>
          <a:lstStyle/>
          <a:p>
            <a:pPr marL="0" indent="0" algn="just">
              <a:buNone/>
            </a:pPr>
            <a:r>
              <a:rPr lang="fa-IR" sz="4800" b="1">
                <a:solidFill>
                  <a:srgbClr val="002060"/>
                </a:solidFill>
              </a:rPr>
              <a:t>فراموش نکنیم!!! </a:t>
            </a:r>
          </a:p>
          <a:p>
            <a:pPr marL="0" indent="0" algn="just">
              <a:buNone/>
            </a:pPr>
            <a:r>
              <a:rPr lang="fa-IR" sz="4800" b="1">
                <a:solidFill>
                  <a:srgbClr val="002060"/>
                </a:solidFill>
              </a:rPr>
              <a:t>پرسنل اورژانس شهر(EMS)</a:t>
            </a:r>
          </a:p>
          <a:p>
            <a:pPr marL="0" indent="0" algn="just">
              <a:buNone/>
            </a:pPr>
            <a:r>
              <a:rPr lang="fa-IR" sz="4800" b="1">
                <a:solidFill>
                  <a:srgbClr val="002060"/>
                </a:solidFill>
              </a:rPr>
              <a:t>جزء کادردرمان هستند</a:t>
            </a:r>
          </a:p>
          <a:p>
            <a:pPr marL="0" indent="0" algn="just">
              <a:buNone/>
            </a:pPr>
            <a:r>
              <a:rPr lang="fa-IR" sz="4800" b="1">
                <a:solidFill>
                  <a:srgbClr val="002060"/>
                </a:solidFill>
              </a:rPr>
              <a:t>تولید کننده ی بیمار نیستند...</a:t>
            </a:r>
          </a:p>
          <a:p>
            <a:pPr marL="0" indent="0" algn="just">
              <a:buNone/>
            </a:pPr>
            <a:r>
              <a:rPr lang="fa-IR" sz="4800" b="1">
                <a:solidFill>
                  <a:srgbClr val="002060"/>
                </a:solidFill>
              </a:rPr>
              <a:t>با آنها مهربان باشیم...</a:t>
            </a:r>
          </a:p>
        </p:txBody>
      </p:sp>
      <p:pic>
        <p:nvPicPr>
          <p:cNvPr id="6" name="تصویر 6">
            <a:extLst>
              <a:ext uri="{FF2B5EF4-FFF2-40B4-BE49-F238E27FC236}">
                <a16:creationId xmlns:a16="http://schemas.microsoft.com/office/drawing/2014/main" id="{0616326D-065B-9146-84BB-EDEF8ED07420}"/>
              </a:ext>
            </a:extLst>
          </p:cNvPr>
          <p:cNvPicPr>
            <a:picLocks noChangeAspect="1"/>
          </p:cNvPicPr>
          <p:nvPr/>
        </p:nvPicPr>
        <p:blipFill>
          <a:blip r:embed="rId2"/>
          <a:stretch>
            <a:fillRect/>
          </a:stretch>
        </p:blipFill>
        <p:spPr>
          <a:xfrm>
            <a:off x="0" y="58930"/>
            <a:ext cx="5203934" cy="6799069"/>
          </a:xfrm>
          <a:prstGeom prst="rect">
            <a:avLst/>
          </a:prstGeom>
        </p:spPr>
      </p:pic>
    </p:spTree>
    <p:extLst>
      <p:ext uri="{BB962C8B-B14F-4D97-AF65-F5344CB8AC3E}">
        <p14:creationId xmlns:p14="http://schemas.microsoft.com/office/powerpoint/2010/main" val="1130642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EF3465-0995-0D43-B750-F853772C1EE6}"/>
              </a:ext>
            </a:extLst>
          </p:cNvPr>
          <p:cNvSpPr>
            <a:spLocks noGrp="1"/>
          </p:cNvSpPr>
          <p:nvPr>
            <p:ph type="title"/>
          </p:nvPr>
        </p:nvSpPr>
        <p:spPr>
          <a:xfrm>
            <a:off x="6209804" y="0"/>
            <a:ext cx="5982195" cy="853539"/>
          </a:xfrm>
        </p:spPr>
        <p:txBody>
          <a:bodyPr>
            <a:normAutofit fontScale="90000"/>
          </a:bodyPr>
          <a:lstStyle/>
          <a:p>
            <a:r>
              <a:rPr lang="fa-IR" sz="4000" b="1">
                <a:solidFill>
                  <a:srgbClr val="FF0000"/>
                </a:solidFill>
              </a:rPr>
              <a:t>معرفی بیمار</a:t>
            </a:r>
          </a:p>
        </p:txBody>
      </p:sp>
      <p:sp>
        <p:nvSpPr>
          <p:cNvPr id="4" name="نگهدارنده مکان محتوا 3">
            <a:extLst>
              <a:ext uri="{FF2B5EF4-FFF2-40B4-BE49-F238E27FC236}">
                <a16:creationId xmlns:a16="http://schemas.microsoft.com/office/drawing/2014/main" id="{17008F80-0EF4-0246-97FB-505B8B3ACE9E}"/>
              </a:ext>
            </a:extLst>
          </p:cNvPr>
          <p:cNvSpPr>
            <a:spLocks noGrp="1"/>
          </p:cNvSpPr>
          <p:nvPr>
            <p:ph sz="half" idx="2"/>
          </p:nvPr>
        </p:nvSpPr>
        <p:spPr>
          <a:xfrm>
            <a:off x="6382986" y="980446"/>
            <a:ext cx="5549179" cy="5877554"/>
          </a:xfrm>
        </p:spPr>
        <p:txBody>
          <a:bodyPr>
            <a:noAutofit/>
          </a:bodyPr>
          <a:lstStyle/>
          <a:p>
            <a:r>
              <a:rPr lang="fa-IR" sz="2400" b="1">
                <a:solidFill>
                  <a:srgbClr val="002060"/>
                </a:solidFill>
              </a:rPr>
              <a:t>حاصل NVD در بیمارستان</a:t>
            </a:r>
          </a:p>
          <a:p>
            <a:r>
              <a:rPr lang="fa-IR" sz="2400" b="1">
                <a:solidFill>
                  <a:srgbClr val="002060"/>
                </a:solidFill>
              </a:rPr>
              <a:t>سن حاملگی ۳۸هفته و ۳ روز</a:t>
            </a:r>
          </a:p>
          <a:p>
            <a:r>
              <a:rPr lang="fa-IR" sz="2400" b="1">
                <a:solidFill>
                  <a:srgbClr val="002060"/>
                </a:solidFill>
              </a:rPr>
              <a:t>وزن تولد :۳۹۰۰</a:t>
            </a:r>
          </a:p>
          <a:p>
            <a:r>
              <a:rPr lang="fa-IR" sz="2400" b="1">
                <a:solidFill>
                  <a:srgbClr val="002060"/>
                </a:solidFill>
              </a:rPr>
              <a:t>وزن موقع معاینه:۳۸۰۰</a:t>
            </a:r>
          </a:p>
          <a:p>
            <a:r>
              <a:rPr lang="fa-IR" sz="2400" b="1">
                <a:solidFill>
                  <a:srgbClr val="002060"/>
                </a:solidFill>
              </a:rPr>
              <a:t>قد تولد:۴۸</a:t>
            </a:r>
          </a:p>
          <a:p>
            <a:r>
              <a:rPr lang="fa-IR" sz="2400" b="1">
                <a:solidFill>
                  <a:srgbClr val="002060"/>
                </a:solidFill>
              </a:rPr>
              <a:t>دور سر:</a:t>
            </a:r>
          </a:p>
          <a:p>
            <a:r>
              <a:rPr lang="fa-IR" sz="2400" b="1">
                <a:solidFill>
                  <a:srgbClr val="002060"/>
                </a:solidFill>
              </a:rPr>
              <a:t>آپگار:۹از ۱۰</a:t>
            </a:r>
          </a:p>
          <a:p>
            <a:r>
              <a:rPr lang="fa-IR" sz="2400" b="1">
                <a:solidFill>
                  <a:srgbClr val="002060"/>
                </a:solidFill>
              </a:rPr>
              <a:t>فرزند سوم خانواده اتباع افغانستان</a:t>
            </a:r>
          </a:p>
          <a:p>
            <a:r>
              <a:rPr lang="fa-IR" sz="2400" b="1">
                <a:solidFill>
                  <a:srgbClr val="002060"/>
                </a:solidFill>
              </a:rPr>
              <a:t>تغذیه با شیر مادر</a:t>
            </a:r>
          </a:p>
          <a:p>
            <a:r>
              <a:rPr lang="fa-IR" sz="2400" b="1">
                <a:solidFill>
                  <a:srgbClr val="002060"/>
                </a:solidFill>
              </a:rPr>
              <a:t>T:37</a:t>
            </a:r>
          </a:p>
          <a:p>
            <a:r>
              <a:rPr lang="fa-IR" sz="2400" b="1">
                <a:solidFill>
                  <a:srgbClr val="002060"/>
                </a:solidFill>
              </a:rPr>
              <a:t>PR:130</a:t>
            </a:r>
          </a:p>
          <a:p>
            <a:r>
              <a:rPr lang="fa-IR" sz="2400" b="1">
                <a:solidFill>
                  <a:srgbClr val="002060"/>
                </a:solidFill>
              </a:rPr>
              <a:t>RR:40</a:t>
            </a:r>
          </a:p>
          <a:p>
            <a:endParaRPr lang="fa-IR" sz="2400" b="1">
              <a:solidFill>
                <a:srgbClr val="002060"/>
              </a:solidFill>
            </a:endParaRPr>
          </a:p>
        </p:txBody>
      </p:sp>
      <p:pic>
        <p:nvPicPr>
          <p:cNvPr id="3" name="تصویر 4">
            <a:extLst>
              <a:ext uri="{FF2B5EF4-FFF2-40B4-BE49-F238E27FC236}">
                <a16:creationId xmlns:a16="http://schemas.microsoft.com/office/drawing/2014/main" id="{4494BB9B-6C3F-6F44-8681-0EB9A708C803}"/>
              </a:ext>
            </a:extLst>
          </p:cNvPr>
          <p:cNvPicPr>
            <a:picLocks noChangeAspect="1"/>
          </p:cNvPicPr>
          <p:nvPr/>
        </p:nvPicPr>
        <p:blipFill>
          <a:blip r:embed="rId2"/>
          <a:stretch>
            <a:fillRect/>
          </a:stretch>
        </p:blipFill>
        <p:spPr>
          <a:xfrm>
            <a:off x="0" y="426769"/>
            <a:ext cx="5549180" cy="6543998"/>
          </a:xfrm>
          <a:prstGeom prst="rect">
            <a:avLst/>
          </a:prstGeom>
        </p:spPr>
      </p:pic>
    </p:spTree>
    <p:extLst>
      <p:ext uri="{BB962C8B-B14F-4D97-AF65-F5344CB8AC3E}">
        <p14:creationId xmlns:p14="http://schemas.microsoft.com/office/powerpoint/2010/main" val="253394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9E872FE-D6EA-5E4D-BE66-2F1BACBC9F6F}"/>
              </a:ext>
            </a:extLst>
          </p:cNvPr>
          <p:cNvSpPr>
            <a:spLocks noGrp="1"/>
          </p:cNvSpPr>
          <p:nvPr>
            <p:ph type="title"/>
          </p:nvPr>
        </p:nvSpPr>
        <p:spPr>
          <a:xfrm>
            <a:off x="6095999" y="0"/>
            <a:ext cx="5992527" cy="903019"/>
          </a:xfrm>
        </p:spPr>
        <p:txBody>
          <a:bodyPr>
            <a:normAutofit/>
          </a:bodyPr>
          <a:lstStyle/>
          <a:p>
            <a:r>
              <a:rPr lang="fa-IR" sz="3600" b="1">
                <a:solidFill>
                  <a:srgbClr val="FF0000"/>
                </a:solidFill>
              </a:rPr>
              <a:t>معرفی بیمار؛</a:t>
            </a:r>
          </a:p>
        </p:txBody>
      </p:sp>
      <p:sp>
        <p:nvSpPr>
          <p:cNvPr id="6" name="نگهدارنده مکان محتوا 5">
            <a:extLst>
              <a:ext uri="{FF2B5EF4-FFF2-40B4-BE49-F238E27FC236}">
                <a16:creationId xmlns:a16="http://schemas.microsoft.com/office/drawing/2014/main" id="{29A1E414-B7E3-4B4B-B0FE-AEDE05CDA510}"/>
              </a:ext>
            </a:extLst>
          </p:cNvPr>
          <p:cNvSpPr txBox="1">
            <a:spLocks noGrp="1"/>
          </p:cNvSpPr>
          <p:nvPr>
            <p:ph sz="half" idx="2"/>
          </p:nvPr>
        </p:nvSpPr>
        <p:spPr>
          <a:xfrm>
            <a:off x="6012249" y="1225652"/>
            <a:ext cx="6076277" cy="5934958"/>
          </a:xfrm>
          <a:prstGeom prst="rect">
            <a:avLst/>
          </a:prstGeom>
          <a:noFill/>
        </p:spPr>
        <p:txBody>
          <a:bodyPr wrap="square" rtlCol="1">
            <a:spAutoFit/>
          </a:bodyPr>
          <a:lstStyle/>
          <a:p>
            <a:pPr algn="r"/>
            <a:r>
              <a:rPr lang="fa-IR" sz="2400" b="1">
                <a:solidFill>
                  <a:srgbClr val="002060"/>
                </a:solidFill>
              </a:rPr>
              <a:t>در معاینه:</a:t>
            </a:r>
          </a:p>
          <a:p>
            <a:pPr algn="r"/>
            <a:r>
              <a:rPr lang="fa-IR" sz="2400" b="1">
                <a:solidFill>
                  <a:srgbClr val="002060"/>
                </a:solidFill>
              </a:rPr>
              <a:t>کاملا هوشیار بود.</a:t>
            </a:r>
          </a:p>
          <a:p>
            <a:pPr algn="r"/>
            <a:r>
              <a:rPr lang="fa-IR" sz="2400" b="1">
                <a:solidFill>
                  <a:srgbClr val="002060"/>
                </a:solidFill>
              </a:rPr>
              <a:t>فونتانل قدامی نرمال، بدون بالجینگ یا فرورفتگی.</a:t>
            </a:r>
          </a:p>
          <a:p>
            <a:pPr algn="r"/>
            <a:r>
              <a:rPr lang="fa-IR" sz="2400" b="1">
                <a:solidFill>
                  <a:srgbClr val="002060"/>
                </a:solidFill>
              </a:rPr>
              <a:t>فونتانل خلفی نرمال</a:t>
            </a:r>
          </a:p>
          <a:p>
            <a:pPr algn="r"/>
            <a:r>
              <a:rPr lang="fa-IR" sz="2400" b="1">
                <a:solidFill>
                  <a:srgbClr val="002060"/>
                </a:solidFill>
              </a:rPr>
              <a:t>اریتما توکسیکوم مختصر در گونه ها داشت.</a:t>
            </a:r>
          </a:p>
          <a:p>
            <a:pPr algn="r"/>
            <a:r>
              <a:rPr lang="fa-IR" sz="2400" b="1">
                <a:solidFill>
                  <a:srgbClr val="002060"/>
                </a:solidFill>
              </a:rPr>
              <a:t>رنگ پوست کل بدن صورتی و نرمال بود.زردیا سیانوتیک  نبود. </a:t>
            </a:r>
          </a:p>
          <a:p>
            <a:pPr algn="r"/>
            <a:r>
              <a:rPr lang="fa-IR" sz="2400" b="1">
                <a:solidFill>
                  <a:srgbClr val="002060"/>
                </a:solidFill>
              </a:rPr>
              <a:t>سفال هماتوم نداشت </a:t>
            </a:r>
          </a:p>
          <a:p>
            <a:pPr algn="r"/>
            <a:r>
              <a:rPr lang="fa-IR" sz="2400" b="1">
                <a:solidFill>
                  <a:srgbClr val="002060"/>
                </a:solidFill>
              </a:rPr>
              <a:t>چشمها قرینه ،اسکلرا سفید رنگ و فاقد خونریزی.</a:t>
            </a:r>
          </a:p>
          <a:p>
            <a:pPr algn="r"/>
            <a:r>
              <a:rPr lang="fa-IR" sz="2400" b="1">
                <a:solidFill>
                  <a:srgbClr val="002060"/>
                </a:solidFill>
              </a:rPr>
              <a:t>گوشها شکل نرمال(low set ear نداشت)</a:t>
            </a:r>
          </a:p>
          <a:p>
            <a:pPr algn="r"/>
            <a:r>
              <a:rPr lang="fa-IR" sz="2400" b="1">
                <a:solidFill>
                  <a:srgbClr val="002060"/>
                </a:solidFill>
              </a:rPr>
              <a:t>پل بینی نرمال سوراخهای بینی نرمال</a:t>
            </a:r>
          </a:p>
          <a:p>
            <a:pPr algn="r"/>
            <a:r>
              <a:rPr lang="fa-IR" sz="2400" b="1">
                <a:solidFill>
                  <a:srgbClr val="002060"/>
                </a:solidFill>
              </a:rPr>
              <a:t>لبها طبیعی شکاف لب نداشت</a:t>
            </a:r>
          </a:p>
          <a:p>
            <a:pPr algn="r"/>
            <a:endParaRPr lang="fa-IR" sz="2400" b="1">
              <a:solidFill>
                <a:srgbClr val="002060"/>
              </a:solidFill>
            </a:endParaRPr>
          </a:p>
        </p:txBody>
      </p:sp>
      <p:sp>
        <p:nvSpPr>
          <p:cNvPr id="8" name="نگهدارنده مکان محتوا 6">
            <a:extLst>
              <a:ext uri="{FF2B5EF4-FFF2-40B4-BE49-F238E27FC236}">
                <a16:creationId xmlns:a16="http://schemas.microsoft.com/office/drawing/2014/main" id="{2BB27AFB-76AF-EA4C-99D4-93E1BC2019F7}"/>
              </a:ext>
            </a:extLst>
          </p:cNvPr>
          <p:cNvSpPr txBox="1">
            <a:spLocks noGrp="1"/>
          </p:cNvSpPr>
          <p:nvPr>
            <p:ph sz="half" idx="1"/>
          </p:nvPr>
        </p:nvSpPr>
        <p:spPr>
          <a:xfrm>
            <a:off x="222663" y="903018"/>
            <a:ext cx="5344262" cy="5954981"/>
          </a:xfrm>
          <a:prstGeom prst="rect">
            <a:avLst/>
          </a:prstGeom>
        </p:spPr>
        <p:txBody>
          <a:bodyPr vert="horz" lIns="91440" tIns="45720" rIns="91440" bIns="45720" rtlCol="0">
            <a:noAutofit/>
          </a:bodyPr>
          <a:lst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fa-IR" sz="2400" b="1">
                <a:solidFill>
                  <a:srgbClr val="002060"/>
                </a:solidFill>
              </a:rPr>
              <a:t>رفلکس مورو، ساکینگ نرمال</a:t>
            </a:r>
          </a:p>
          <a:p>
            <a:r>
              <a:rPr lang="fa-IR" sz="2400" b="1">
                <a:solidFill>
                  <a:srgbClr val="002060"/>
                </a:solidFill>
              </a:rPr>
              <a:t>شکاف کام نداشت</a:t>
            </a:r>
          </a:p>
          <a:p>
            <a:r>
              <a:rPr lang="fa-IR" sz="2400" b="1">
                <a:solidFill>
                  <a:srgbClr val="002060"/>
                </a:solidFill>
              </a:rPr>
              <a:t>شکل قفسه سینه نرمال بود</a:t>
            </a:r>
          </a:p>
          <a:p>
            <a:r>
              <a:rPr lang="fa-IR" sz="2400" b="1">
                <a:solidFill>
                  <a:srgbClr val="002060"/>
                </a:solidFill>
              </a:rPr>
              <a:t>هر دو نیپل در خط وسط و با فاصله ی نرمال و بدون تورم،قرمزی،یا ترشح</a:t>
            </a:r>
          </a:p>
          <a:p>
            <a:r>
              <a:rPr lang="fa-IR" sz="2400" b="1">
                <a:solidFill>
                  <a:srgbClr val="002060"/>
                </a:solidFill>
              </a:rPr>
              <a:t>سمع ریه نرمال</a:t>
            </a:r>
          </a:p>
          <a:p>
            <a:r>
              <a:rPr lang="fa-IR" sz="2400" b="1">
                <a:solidFill>
                  <a:srgbClr val="002060"/>
                </a:solidFill>
              </a:rPr>
              <a:t>سمع قلب نرمال</a:t>
            </a:r>
          </a:p>
          <a:p>
            <a:r>
              <a:rPr lang="fa-IR" sz="2400" b="1">
                <a:solidFill>
                  <a:srgbClr val="002060"/>
                </a:solidFill>
              </a:rPr>
              <a:t>شکم نرم</a:t>
            </a:r>
          </a:p>
          <a:p>
            <a:r>
              <a:rPr lang="fa-IR" sz="2400" b="1">
                <a:solidFill>
                  <a:srgbClr val="002060"/>
                </a:solidFill>
              </a:rPr>
              <a:t>در معاینه کبد در زیر لبه ی دنده ای لمس شد.</a:t>
            </a:r>
          </a:p>
          <a:p>
            <a:r>
              <a:rPr lang="fa-IR" sz="2400" b="1">
                <a:solidFill>
                  <a:srgbClr val="002060"/>
                </a:solidFill>
              </a:rPr>
              <a:t>بند ناف افتاده بود و ناف قرمز و متورم بود.ترشح نداشت.قوام نرم داشت.</a:t>
            </a:r>
          </a:p>
          <a:p>
            <a:r>
              <a:rPr lang="fa-IR" sz="2400" b="1">
                <a:solidFill>
                  <a:srgbClr val="002060"/>
                </a:solidFill>
              </a:rPr>
              <a:t>به گفته ی مادر،ناف روز گذشته افتاده است.و مادر از زردچوبه برای خشک شدن ناف استفاده کرده است.</a:t>
            </a:r>
          </a:p>
        </p:txBody>
      </p:sp>
    </p:spTree>
    <p:extLst>
      <p:ext uri="{BB962C8B-B14F-4D97-AF65-F5344CB8AC3E}">
        <p14:creationId xmlns:p14="http://schemas.microsoft.com/office/powerpoint/2010/main" val="81602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27BFED0-A5DB-4342-9F8F-89C5A723ECAD}"/>
              </a:ext>
            </a:extLst>
          </p:cNvPr>
          <p:cNvSpPr>
            <a:spLocks noGrp="1"/>
          </p:cNvSpPr>
          <p:nvPr>
            <p:ph type="title"/>
          </p:nvPr>
        </p:nvSpPr>
        <p:spPr>
          <a:xfrm>
            <a:off x="5798246" y="0"/>
            <a:ext cx="6393754" cy="1175162"/>
          </a:xfrm>
        </p:spPr>
        <p:txBody>
          <a:bodyPr>
            <a:normAutofit/>
          </a:bodyPr>
          <a:lstStyle/>
          <a:p>
            <a:r>
              <a:rPr lang="fa-IR" sz="3600" b="1">
                <a:solidFill>
                  <a:srgbClr val="FF0000"/>
                </a:solidFill>
              </a:rPr>
              <a:t>معرفی بیمار؛</a:t>
            </a:r>
          </a:p>
        </p:txBody>
      </p:sp>
      <p:pic>
        <p:nvPicPr>
          <p:cNvPr id="5" name="تصویر 5">
            <a:extLst>
              <a:ext uri="{FF2B5EF4-FFF2-40B4-BE49-F238E27FC236}">
                <a16:creationId xmlns:a16="http://schemas.microsoft.com/office/drawing/2014/main" id="{643C6A36-A631-A74C-A6FC-A9242F0D660B}"/>
              </a:ext>
            </a:extLst>
          </p:cNvPr>
          <p:cNvPicPr>
            <a:picLocks noGrp="1" noChangeAspect="1"/>
          </p:cNvPicPr>
          <p:nvPr>
            <p:ph sz="half" idx="1"/>
          </p:nvPr>
        </p:nvPicPr>
        <p:blipFill>
          <a:blip r:embed="rId2"/>
          <a:stretch>
            <a:fillRect/>
          </a:stretch>
        </p:blipFill>
        <p:spPr>
          <a:xfrm>
            <a:off x="-1" y="1356941"/>
            <a:ext cx="4663539" cy="5501059"/>
          </a:xfrm>
        </p:spPr>
      </p:pic>
      <p:sp>
        <p:nvSpPr>
          <p:cNvPr id="4" name="نگهدارنده مکان محتوا 3">
            <a:extLst>
              <a:ext uri="{FF2B5EF4-FFF2-40B4-BE49-F238E27FC236}">
                <a16:creationId xmlns:a16="http://schemas.microsoft.com/office/drawing/2014/main" id="{FF69BCF9-F88F-F545-9026-7722A4F12BB9}"/>
              </a:ext>
            </a:extLst>
          </p:cNvPr>
          <p:cNvSpPr>
            <a:spLocks noGrp="1"/>
          </p:cNvSpPr>
          <p:nvPr>
            <p:ph sz="half" idx="2"/>
          </p:nvPr>
        </p:nvSpPr>
        <p:spPr>
          <a:xfrm>
            <a:off x="4663538" y="1707077"/>
            <a:ext cx="7528462" cy="5353060"/>
          </a:xfrm>
        </p:spPr>
        <p:txBody>
          <a:bodyPr>
            <a:noAutofit/>
          </a:bodyPr>
          <a:lstStyle/>
          <a:p>
            <a:r>
              <a:rPr lang="fa-IR" sz="2400" b="1">
                <a:solidFill>
                  <a:srgbClr val="002060"/>
                </a:solidFill>
              </a:rPr>
              <a:t>ژنیتالیا پسرانه،هر دو بیضه در اسکروتوم لمس شد.</a:t>
            </a:r>
          </a:p>
          <a:p>
            <a:r>
              <a:rPr lang="fa-IR" sz="2400" b="1">
                <a:solidFill>
                  <a:srgbClr val="002060"/>
                </a:solidFill>
              </a:rPr>
              <a:t>مجرای ادراری باز بود.هیپو یا اپیسپادیاز نداشت.</a:t>
            </a:r>
          </a:p>
          <a:p>
            <a:r>
              <a:rPr lang="fa-IR" sz="2400" b="1">
                <a:solidFill>
                  <a:srgbClr val="002060"/>
                </a:solidFill>
              </a:rPr>
              <a:t>معاینه ی لگن نرمال بود.مانور بارلو و ارتولانی نرمال</a:t>
            </a:r>
          </a:p>
          <a:p>
            <a:r>
              <a:rPr lang="fa-IR" sz="2400" b="1">
                <a:solidFill>
                  <a:srgbClr val="002060"/>
                </a:solidFill>
              </a:rPr>
              <a:t>اندامها نرمال بود.انگشت های دست و پا نرمال بود.انتهای اندامها سیانوتیک نبود.</a:t>
            </a:r>
          </a:p>
          <a:p>
            <a:r>
              <a:rPr lang="fa-IR" sz="2400" b="1">
                <a:solidFill>
                  <a:srgbClr val="002060"/>
                </a:solidFill>
              </a:rPr>
              <a:t>آنوس باز بود.</a:t>
            </a:r>
          </a:p>
          <a:p>
            <a:r>
              <a:rPr lang="fa-IR" sz="2400" b="1">
                <a:solidFill>
                  <a:srgbClr val="002060"/>
                </a:solidFill>
              </a:rPr>
              <a:t>تون عضلانی نوزاد نرمال بود.</a:t>
            </a:r>
          </a:p>
          <a:p>
            <a:r>
              <a:rPr lang="fa-IR" sz="2400" b="1">
                <a:solidFill>
                  <a:srgbClr val="002060"/>
                </a:solidFill>
              </a:rPr>
              <a:t>دستها و پاها حالت فلکشن و با حرکات نرمال بود.</a:t>
            </a:r>
          </a:p>
          <a:p>
            <a:r>
              <a:rPr lang="fa-IR" sz="2400" b="1">
                <a:solidFill>
                  <a:srgbClr val="002060"/>
                </a:solidFill>
              </a:rPr>
              <a:t>خطوط کف دستها نرمال.</a:t>
            </a:r>
          </a:p>
          <a:p>
            <a:r>
              <a:rPr lang="fa-IR" sz="2400" b="1">
                <a:solidFill>
                  <a:srgbClr val="002060"/>
                </a:solidFill>
              </a:rPr>
              <a:t>ستون فقرات نرمال بود.</a:t>
            </a:r>
          </a:p>
          <a:p>
            <a:r>
              <a:rPr lang="fa-IR" sz="2400" b="1">
                <a:solidFill>
                  <a:srgbClr val="002060"/>
                </a:solidFill>
              </a:rPr>
              <a:t>کلافه ی مویی در انتهای سلکروم دیده نشد.</a:t>
            </a:r>
          </a:p>
        </p:txBody>
      </p:sp>
    </p:spTree>
    <p:extLst>
      <p:ext uri="{BB962C8B-B14F-4D97-AF65-F5344CB8AC3E}">
        <p14:creationId xmlns:p14="http://schemas.microsoft.com/office/powerpoint/2010/main" val="4193293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a:extLst>
              <a:ext uri="{FF2B5EF4-FFF2-40B4-BE49-F238E27FC236}">
                <a16:creationId xmlns:a16="http://schemas.microsoft.com/office/drawing/2014/main" id="{B955F968-8BBE-CA48-8EF8-0D4F07C87453}"/>
              </a:ext>
            </a:extLst>
          </p:cNvPr>
          <p:cNvSpPr>
            <a:spLocks noGrp="1"/>
          </p:cNvSpPr>
          <p:nvPr>
            <p:ph type="title" idx="4294967295"/>
          </p:nvPr>
        </p:nvSpPr>
        <p:spPr>
          <a:xfrm>
            <a:off x="2230437" y="2606040"/>
            <a:ext cx="7731125" cy="1645920"/>
          </a:xfrm>
        </p:spPr>
        <p:txBody>
          <a:bodyPr>
            <a:normAutofit/>
          </a:bodyPr>
          <a:lstStyle/>
          <a:p>
            <a:r>
              <a:rPr lang="fa-IR" sz="3600" b="1">
                <a:solidFill>
                  <a:srgbClr val="002060"/>
                </a:solidFill>
              </a:rPr>
              <a:t>?Differential diagnosis</a:t>
            </a:r>
          </a:p>
        </p:txBody>
      </p:sp>
    </p:spTree>
    <p:extLst>
      <p:ext uri="{BB962C8B-B14F-4D97-AF65-F5344CB8AC3E}">
        <p14:creationId xmlns:p14="http://schemas.microsoft.com/office/powerpoint/2010/main" val="412153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79F8A6-431A-C540-998E-6FBB7BDD12B5}"/>
              </a:ext>
            </a:extLst>
          </p:cNvPr>
          <p:cNvSpPr>
            <a:spLocks noGrp="1"/>
          </p:cNvSpPr>
          <p:nvPr>
            <p:ph type="title"/>
          </p:nvPr>
        </p:nvSpPr>
        <p:spPr>
          <a:xfrm>
            <a:off x="4523611" y="0"/>
            <a:ext cx="7729728" cy="1188720"/>
          </a:xfrm>
        </p:spPr>
        <p:txBody>
          <a:bodyPr>
            <a:normAutofit/>
          </a:bodyPr>
          <a:lstStyle/>
          <a:p>
            <a:r>
              <a:rPr lang="fa-IR" sz="4400" b="1">
                <a:solidFill>
                  <a:srgbClr val="FF0000"/>
                </a:solidFill>
              </a:rPr>
              <a:t>بند ناف</a:t>
            </a:r>
          </a:p>
        </p:txBody>
      </p:sp>
      <p:sp>
        <p:nvSpPr>
          <p:cNvPr id="3" name="نگهدارنده مکان محتوا 2">
            <a:extLst>
              <a:ext uri="{FF2B5EF4-FFF2-40B4-BE49-F238E27FC236}">
                <a16:creationId xmlns:a16="http://schemas.microsoft.com/office/drawing/2014/main" id="{477BCFCB-0B46-BA40-9399-DE3E98E5BE49}"/>
              </a:ext>
            </a:extLst>
          </p:cNvPr>
          <p:cNvSpPr>
            <a:spLocks noGrp="1"/>
          </p:cNvSpPr>
          <p:nvPr>
            <p:ph idx="1"/>
          </p:nvPr>
        </p:nvSpPr>
        <p:spPr>
          <a:xfrm>
            <a:off x="4662228" y="1639716"/>
            <a:ext cx="7452494" cy="5064894"/>
          </a:xfrm>
        </p:spPr>
        <p:txBody>
          <a:bodyPr>
            <a:noAutofit/>
          </a:bodyPr>
          <a:lstStyle/>
          <a:p>
            <a:r>
              <a:rPr lang="fa-IR" sz="2800" b="1">
                <a:solidFill>
                  <a:srgbClr val="002060"/>
                </a:solidFill>
              </a:rPr>
              <a:t>متشکل از ۲ شریان و یک ورید،ژله وارتون </a:t>
            </a:r>
          </a:p>
          <a:p>
            <a:r>
              <a:rPr lang="fa-IR" sz="2800" b="1">
                <a:solidFill>
                  <a:srgbClr val="002060"/>
                </a:solidFill>
              </a:rPr>
              <a:t>قبل تولد:ارتباط خونی بین جنین و جفت</a:t>
            </a:r>
          </a:p>
          <a:p>
            <a:r>
              <a:rPr lang="fa-IR" sz="2800" b="1">
                <a:solidFill>
                  <a:srgbClr val="002060"/>
                </a:solidFill>
              </a:rPr>
              <a:t>بعد از تولد باقیمانده ی آن معمولا تا ۷ روز می افتد</a:t>
            </a:r>
          </a:p>
          <a:p>
            <a:r>
              <a:rPr lang="fa-IR" sz="2800" b="1">
                <a:solidFill>
                  <a:srgbClr val="002060"/>
                </a:solidFill>
              </a:rPr>
              <a:t>مشکلات ناف:عفونت،فتق ،گرانولوم،ناهنجاریهای مادر زادی و...</a:t>
            </a:r>
          </a:p>
          <a:p>
            <a:r>
              <a:rPr lang="fa-IR" sz="2800" b="1">
                <a:solidFill>
                  <a:srgbClr val="002060"/>
                </a:solidFill>
              </a:rPr>
              <a:t>ناف شامل سه منطقه</a:t>
            </a:r>
          </a:p>
          <a:p>
            <a:pPr marL="457200" indent="-457200">
              <a:buFont typeface="+mj-lt"/>
              <a:buAutoNum type="arabicPeriod"/>
            </a:pPr>
            <a:r>
              <a:rPr lang="fa-IR" sz="2800" b="1">
                <a:solidFill>
                  <a:srgbClr val="002060"/>
                </a:solidFill>
              </a:rPr>
              <a:t>بالشتک</a:t>
            </a:r>
          </a:p>
          <a:p>
            <a:pPr marL="457200" indent="-457200">
              <a:buFont typeface="+mj-lt"/>
              <a:buAutoNum type="arabicPeriod"/>
            </a:pPr>
            <a:r>
              <a:rPr lang="fa-IR" sz="2800" b="1">
                <a:solidFill>
                  <a:srgbClr val="002060"/>
                </a:solidFill>
              </a:rPr>
              <a:t>ماملون </a:t>
            </a:r>
          </a:p>
          <a:p>
            <a:pPr marL="457200" indent="-457200">
              <a:buFont typeface="+mj-lt"/>
              <a:buAutoNum type="arabicPeriod"/>
            </a:pPr>
            <a:r>
              <a:rPr lang="fa-IR" sz="2800" b="1">
                <a:solidFill>
                  <a:srgbClr val="002060"/>
                </a:solidFill>
              </a:rPr>
              <a:t>سیکاتریکس(محل تقاطع مزودرم داخل و خارج جنینی)</a:t>
            </a:r>
          </a:p>
          <a:p>
            <a:r>
              <a:rPr lang="fa-IR" sz="2800" b="1">
                <a:solidFill>
                  <a:srgbClr val="002060"/>
                </a:solidFill>
              </a:rPr>
              <a:t>محل ناف:خط وسط در سطح تاج ایلیاک(در آکندروپلازیا، پایین تر)</a:t>
            </a:r>
          </a:p>
          <a:p>
            <a:endParaRPr lang="fa-IR" sz="2800" b="1">
              <a:solidFill>
                <a:srgbClr val="002060"/>
              </a:solidFill>
            </a:endParaRPr>
          </a:p>
        </p:txBody>
      </p:sp>
      <p:sp>
        <p:nvSpPr>
          <p:cNvPr id="6" name="کادر متن 5">
            <a:extLst>
              <a:ext uri="{FF2B5EF4-FFF2-40B4-BE49-F238E27FC236}">
                <a16:creationId xmlns:a16="http://schemas.microsoft.com/office/drawing/2014/main" id="{35124EDD-E5AF-AF43-8D89-106EFED434BA}"/>
              </a:ext>
            </a:extLst>
          </p:cNvPr>
          <p:cNvSpPr txBox="1"/>
          <p:nvPr/>
        </p:nvSpPr>
        <p:spPr>
          <a:xfrm>
            <a:off x="3192483" y="2875789"/>
            <a:ext cx="1828800" cy="1828800"/>
          </a:xfrm>
          <a:prstGeom prst="rect">
            <a:avLst/>
          </a:prstGeom>
          <a:noFill/>
        </p:spPr>
        <p:txBody>
          <a:bodyPr wrap="square" rtlCol="1">
            <a:spAutoFit/>
          </a:bodyPr>
          <a:lstStyle/>
          <a:p>
            <a:pPr algn="r"/>
            <a:endParaRPr lang="fa-IR"/>
          </a:p>
        </p:txBody>
      </p:sp>
      <p:pic>
        <p:nvPicPr>
          <p:cNvPr id="7" name="تصویر 7">
            <a:extLst>
              <a:ext uri="{FF2B5EF4-FFF2-40B4-BE49-F238E27FC236}">
                <a16:creationId xmlns:a16="http://schemas.microsoft.com/office/drawing/2014/main" id="{6C0F4A2A-B0AC-8947-B8C9-F2E71D48A5CE}"/>
              </a:ext>
            </a:extLst>
          </p:cNvPr>
          <p:cNvPicPr>
            <a:picLocks noChangeAspect="1"/>
          </p:cNvPicPr>
          <p:nvPr/>
        </p:nvPicPr>
        <p:blipFill>
          <a:blip r:embed="rId2"/>
          <a:stretch>
            <a:fillRect/>
          </a:stretch>
        </p:blipFill>
        <p:spPr>
          <a:xfrm>
            <a:off x="47704" y="1382134"/>
            <a:ext cx="4475907" cy="5418667"/>
          </a:xfrm>
          <a:prstGeom prst="rect">
            <a:avLst/>
          </a:prstGeom>
        </p:spPr>
      </p:pic>
    </p:spTree>
    <p:extLst>
      <p:ext uri="{BB962C8B-B14F-4D97-AF65-F5344CB8AC3E}">
        <p14:creationId xmlns:p14="http://schemas.microsoft.com/office/powerpoint/2010/main" val="657923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1C99F1C-DCCC-E843-8BAF-BD281E3521BC}"/>
              </a:ext>
            </a:extLst>
          </p:cNvPr>
          <p:cNvSpPr>
            <a:spLocks noGrp="1"/>
          </p:cNvSpPr>
          <p:nvPr>
            <p:ph type="title"/>
          </p:nvPr>
        </p:nvSpPr>
        <p:spPr>
          <a:xfrm>
            <a:off x="4462272" y="0"/>
            <a:ext cx="7729728" cy="1188720"/>
          </a:xfrm>
        </p:spPr>
        <p:txBody>
          <a:bodyPr>
            <a:normAutofit/>
          </a:bodyPr>
          <a:lstStyle/>
          <a:p>
            <a:r>
              <a:rPr lang="fa-IR" sz="4400" b="1">
                <a:solidFill>
                  <a:srgbClr val="FF0000"/>
                </a:solidFill>
              </a:rPr>
              <a:t>مراقبت از بند ناف</a:t>
            </a:r>
          </a:p>
        </p:txBody>
      </p:sp>
      <p:sp>
        <p:nvSpPr>
          <p:cNvPr id="3" name="نگهدارنده مکان محتوا 2">
            <a:extLst>
              <a:ext uri="{FF2B5EF4-FFF2-40B4-BE49-F238E27FC236}">
                <a16:creationId xmlns:a16="http://schemas.microsoft.com/office/drawing/2014/main" id="{A89BE3B9-F2C9-384A-99E6-8B6C566DEDE6}"/>
              </a:ext>
            </a:extLst>
          </p:cNvPr>
          <p:cNvSpPr>
            <a:spLocks noGrp="1"/>
          </p:cNvSpPr>
          <p:nvPr>
            <p:ph idx="1"/>
          </p:nvPr>
        </p:nvSpPr>
        <p:spPr>
          <a:xfrm>
            <a:off x="5459739" y="2218648"/>
            <a:ext cx="6732261" cy="4239747"/>
          </a:xfrm>
        </p:spPr>
        <p:txBody>
          <a:bodyPr>
            <a:noAutofit/>
          </a:bodyPr>
          <a:lstStyle/>
          <a:p>
            <a:r>
              <a:rPr lang="fa-IR" sz="3600" b="1">
                <a:solidFill>
                  <a:srgbClr val="002060"/>
                </a:solidFill>
              </a:rPr>
              <a:t>برش استریل(تیغه،قیچی،دستکش)جلوگیری از امفالیت و کزاز</a:t>
            </a:r>
          </a:p>
          <a:p>
            <a:r>
              <a:rPr lang="fa-IR" sz="3600" b="1">
                <a:solidFill>
                  <a:srgbClr val="002060"/>
                </a:solidFill>
              </a:rPr>
              <a:t>استفاده از کلرهگزیدین در شرایط غیر استریل</a:t>
            </a:r>
          </a:p>
          <a:p>
            <a:r>
              <a:rPr lang="fa-IR" sz="3600" b="1">
                <a:solidFill>
                  <a:srgbClr val="002060"/>
                </a:solidFill>
              </a:rPr>
              <a:t>در بیمارستان:مراقبت خشک فقط</a:t>
            </a:r>
          </a:p>
          <a:p>
            <a:r>
              <a:rPr lang="fa-IR" sz="3600" b="1">
                <a:solidFill>
                  <a:srgbClr val="002060"/>
                </a:solidFill>
              </a:rPr>
              <a:t>افتادن بند ناف یک تا سه هفته(الکل× خارج از پوشک در معرض هوا</a:t>
            </a:r>
          </a:p>
          <a:p>
            <a:endParaRPr lang="fa-IR" sz="3600" b="1">
              <a:solidFill>
                <a:srgbClr val="002060"/>
              </a:solidFill>
            </a:endParaRPr>
          </a:p>
        </p:txBody>
      </p:sp>
      <p:pic>
        <p:nvPicPr>
          <p:cNvPr id="4" name="تصویر 4">
            <a:extLst>
              <a:ext uri="{FF2B5EF4-FFF2-40B4-BE49-F238E27FC236}">
                <a16:creationId xmlns:a16="http://schemas.microsoft.com/office/drawing/2014/main" id="{3A322006-9A1F-394D-932B-DA8C8EC41FED}"/>
              </a:ext>
            </a:extLst>
          </p:cNvPr>
          <p:cNvPicPr>
            <a:picLocks noChangeAspect="1"/>
          </p:cNvPicPr>
          <p:nvPr/>
        </p:nvPicPr>
        <p:blipFill>
          <a:blip r:embed="rId2"/>
          <a:stretch>
            <a:fillRect/>
          </a:stretch>
        </p:blipFill>
        <p:spPr>
          <a:xfrm>
            <a:off x="0" y="3594100"/>
            <a:ext cx="4368800" cy="3263900"/>
          </a:xfrm>
          <a:prstGeom prst="rect">
            <a:avLst/>
          </a:prstGeom>
        </p:spPr>
      </p:pic>
    </p:spTree>
    <p:extLst>
      <p:ext uri="{BB962C8B-B14F-4D97-AF65-F5344CB8AC3E}">
        <p14:creationId xmlns:p14="http://schemas.microsoft.com/office/powerpoint/2010/main" val="159786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D8545666-99B2-C845-B57E-FDBCBC5A65C4}"/>
              </a:ext>
            </a:extLst>
          </p:cNvPr>
          <p:cNvSpPr>
            <a:spLocks noGrp="1"/>
          </p:cNvSpPr>
          <p:nvPr>
            <p:ph idx="1"/>
          </p:nvPr>
        </p:nvSpPr>
        <p:spPr>
          <a:xfrm>
            <a:off x="86591" y="204109"/>
            <a:ext cx="11828753" cy="5863440"/>
          </a:xfrm>
        </p:spPr>
        <p:txBody>
          <a:bodyPr>
            <a:noAutofit/>
          </a:bodyPr>
          <a:lstStyle/>
          <a:p>
            <a:r>
              <a:rPr lang="fa-IR" sz="2400" b="1" i="0">
                <a:solidFill>
                  <a:srgbClr val="FF0000"/>
                </a:solidFill>
                <a:effectLst/>
                <a:latin typeface="IRANSans"/>
              </a:rPr>
              <a:t>مراقبت‌های درست از بند ناف</a:t>
            </a:r>
          </a:p>
          <a:p>
            <a:r>
              <a:rPr lang="fa-IR" sz="2400" b="1" i="0">
                <a:solidFill>
                  <a:srgbClr val="555555"/>
                </a:solidFill>
                <a:effectLst/>
                <a:latin typeface="IRANSans"/>
              </a:rPr>
              <a:t>ریشهٔ بند ناف را </a:t>
            </a:r>
            <a:r>
              <a:rPr lang="fa-IR" sz="2400" b="1" i="0">
                <a:solidFill>
                  <a:srgbClr val="FF0000"/>
                </a:solidFill>
                <a:effectLst/>
                <a:latin typeface="IRANSans"/>
              </a:rPr>
              <a:t>تمیز و خشک </a:t>
            </a:r>
            <a:r>
              <a:rPr lang="fa-IR" sz="2400" b="1" i="0">
                <a:solidFill>
                  <a:srgbClr val="555555"/>
                </a:solidFill>
                <a:effectLst/>
                <a:latin typeface="IRANSans"/>
              </a:rPr>
              <a:t>نگه دارید، اما با هیچ ماده‌ای آن را تمیز نکنید.</a:t>
            </a:r>
          </a:p>
          <a:p>
            <a:r>
              <a:rPr lang="fa-IR" sz="2400" b="1" i="0">
                <a:solidFill>
                  <a:srgbClr val="FF0000"/>
                </a:solidFill>
                <a:effectLst/>
                <a:latin typeface="IRANSans"/>
              </a:rPr>
              <a:t>پوشک</a:t>
            </a:r>
            <a:r>
              <a:rPr lang="fa-IR" sz="2400" b="1" i="0">
                <a:solidFill>
                  <a:srgbClr val="555555"/>
                </a:solidFill>
                <a:effectLst/>
                <a:latin typeface="IRANSans"/>
              </a:rPr>
              <a:t> را به شکلی ببندید که از این ریشه فاصله داشته باشد.</a:t>
            </a:r>
          </a:p>
          <a:p>
            <a:r>
              <a:rPr lang="fa-IR" sz="2400" b="1" i="0">
                <a:solidFill>
                  <a:srgbClr val="555555"/>
                </a:solidFill>
                <a:effectLst/>
                <a:latin typeface="IRANSans"/>
              </a:rPr>
              <a:t>برای خشک نگه داشتن ریشهٔ بند ناف، </a:t>
            </a:r>
            <a:r>
              <a:rPr lang="fa-IR" sz="2400" b="1" i="0">
                <a:solidFill>
                  <a:srgbClr val="FF0000"/>
                </a:solidFill>
                <a:effectLst/>
                <a:latin typeface="IRANSans"/>
              </a:rPr>
              <a:t>پوشک را زیر ناف</a:t>
            </a:r>
            <a:r>
              <a:rPr lang="fa-IR" sz="2400" b="1" i="0">
                <a:solidFill>
                  <a:srgbClr val="555555"/>
                </a:solidFill>
                <a:effectLst/>
                <a:latin typeface="IRANSans"/>
              </a:rPr>
              <a:t> ببندید.</a:t>
            </a:r>
          </a:p>
          <a:p>
            <a:r>
              <a:rPr lang="fa-IR" sz="2400" b="1" i="0">
                <a:solidFill>
                  <a:srgbClr val="555555"/>
                </a:solidFill>
                <a:effectLst/>
                <a:latin typeface="IRANSans"/>
              </a:rPr>
              <a:t>تا وقتی این ریشه نیفتاده است، نباید نوزاد را در </a:t>
            </a:r>
            <a:r>
              <a:rPr lang="fa-IR" sz="2400" b="1" i="0">
                <a:solidFill>
                  <a:srgbClr val="FF0000"/>
                </a:solidFill>
                <a:effectLst/>
                <a:latin typeface="IRANSans"/>
              </a:rPr>
              <a:t>آب</a:t>
            </a:r>
            <a:r>
              <a:rPr lang="fa-IR" sz="2400" b="1" i="0">
                <a:solidFill>
                  <a:srgbClr val="555555"/>
                </a:solidFill>
                <a:effectLst/>
                <a:latin typeface="IRANSans"/>
              </a:rPr>
              <a:t> غوطه‌ور کرد.</a:t>
            </a:r>
          </a:p>
          <a:p>
            <a:r>
              <a:rPr lang="fa-IR" sz="2400" b="1" i="0">
                <a:solidFill>
                  <a:srgbClr val="555555"/>
                </a:solidFill>
                <a:effectLst/>
                <a:latin typeface="IRANSans"/>
              </a:rPr>
              <a:t>به جای غوطه‌ور کردن نوزاد در وان آب، می‌توانید او را با یک اسفنج نرم مخصوص نوزاد تمیز کنید.</a:t>
            </a:r>
          </a:p>
          <a:p>
            <a:r>
              <a:rPr lang="fa-IR" sz="2400" b="1" i="0">
                <a:solidFill>
                  <a:srgbClr val="555555"/>
                </a:solidFill>
                <a:effectLst/>
                <a:latin typeface="IRANSans"/>
              </a:rPr>
              <a:t>در هوای گرم، فقط یک </a:t>
            </a:r>
            <a:r>
              <a:rPr lang="fa-IR" sz="2400" b="1" i="0" u="none" strike="noStrike">
                <a:solidFill>
                  <a:srgbClr val="FF0000"/>
                </a:solidFill>
                <a:effectLst/>
                <a:latin typeface="IRANSans"/>
                <a:hlinkClick r:id="rId2">
                  <a:extLst>
                    <a:ext uri="{A12FA001-AC4F-418D-AE19-62706E023703}">
                      <ahyp:hlinkClr xmlns:ahyp="http://schemas.microsoft.com/office/drawing/2018/hyperlinkcolor" val="tx"/>
                    </a:ext>
                  </a:extLst>
                </a:hlinkClick>
              </a:rPr>
              <a:t>پوشک مناسب</a:t>
            </a:r>
            <a:r>
              <a:rPr lang="fa-IR" sz="2400" b="1" i="0">
                <a:solidFill>
                  <a:srgbClr val="FF0000"/>
                </a:solidFill>
                <a:effectLst/>
                <a:latin typeface="IRANSans"/>
              </a:rPr>
              <a:t> و </a:t>
            </a:r>
            <a:r>
              <a:rPr lang="fa-IR" sz="2400" b="1" i="0" u="none" strike="noStrike">
                <a:solidFill>
                  <a:srgbClr val="FF0000"/>
                </a:solidFill>
                <a:effectLst/>
                <a:latin typeface="IRANSans"/>
                <a:hlinkClick r:id="rId3">
                  <a:extLst>
                    <a:ext uri="{A12FA001-AC4F-418D-AE19-62706E023703}">
                      <ahyp:hlinkClr xmlns:ahyp="http://schemas.microsoft.com/office/drawing/2018/hyperlinkcolor" val="tx"/>
                    </a:ext>
                  </a:extLst>
                </a:hlinkClick>
              </a:rPr>
              <a:t>یک بلوز راحت</a:t>
            </a:r>
            <a:r>
              <a:rPr lang="fa-IR" sz="2400" b="1" i="0">
                <a:solidFill>
                  <a:srgbClr val="FF0000"/>
                </a:solidFill>
                <a:effectLst/>
                <a:latin typeface="IRANSans"/>
              </a:rPr>
              <a:t> </a:t>
            </a:r>
            <a:r>
              <a:rPr lang="fa-IR" sz="2400" b="1" i="0">
                <a:solidFill>
                  <a:srgbClr val="555555"/>
                </a:solidFill>
                <a:effectLst/>
                <a:latin typeface="IRANSans"/>
              </a:rPr>
              <a:t>تن کودک کنید تا هوا بتواند جریان یابد و بند ناف برای افتادن خشک شود.</a:t>
            </a:r>
          </a:p>
          <a:p>
            <a:r>
              <a:rPr lang="fa-IR" sz="2400" b="1" i="0">
                <a:solidFill>
                  <a:srgbClr val="555555"/>
                </a:solidFill>
                <a:effectLst/>
                <a:latin typeface="IRANSans"/>
              </a:rPr>
              <a:t>قبل از افتادن بند ناف، بهتر است لباس‌هایی را که باعث زیاد گیر کردن به بند ناف می‌شود تن نوزاد نکنید.</a:t>
            </a:r>
          </a:p>
          <a:p>
            <a:r>
              <a:rPr lang="fa-IR" sz="2400" b="1" i="0">
                <a:solidFill>
                  <a:srgbClr val="555555"/>
                </a:solidFill>
                <a:effectLst/>
                <a:latin typeface="IRANSans"/>
              </a:rPr>
              <a:t>هرگز سعی نکنید بند ناف را از بدن نوزاد جدا کنید؛ حتی زمانی که به نظر می‌رسد فقط به یک مو بند است.</a:t>
            </a:r>
          </a:p>
          <a:p>
            <a:r>
              <a:rPr lang="fa-IR" sz="2400" b="1" i="0">
                <a:solidFill>
                  <a:srgbClr val="555555"/>
                </a:solidFill>
                <a:effectLst/>
                <a:latin typeface="IRANSans"/>
              </a:rPr>
              <a:t>اقدام به </a:t>
            </a:r>
            <a:r>
              <a:rPr lang="fa-IR" sz="2400" b="1" i="0">
                <a:solidFill>
                  <a:srgbClr val="FF0000"/>
                </a:solidFill>
                <a:effectLst/>
                <a:latin typeface="IRANSans"/>
              </a:rPr>
              <a:t>کندن بند ناف </a:t>
            </a:r>
            <a:r>
              <a:rPr lang="fa-IR" sz="2400" b="1" i="0">
                <a:solidFill>
                  <a:srgbClr val="555555"/>
                </a:solidFill>
                <a:effectLst/>
                <a:latin typeface="IRANSans"/>
              </a:rPr>
              <a:t>ممکن است باعث خونریزی شود.</a:t>
            </a:r>
          </a:p>
          <a:p>
            <a:r>
              <a:rPr lang="fa-IR" sz="2400" b="1" i="0">
                <a:solidFill>
                  <a:srgbClr val="555555"/>
                </a:solidFill>
                <a:effectLst/>
                <a:latin typeface="IRANSans"/>
              </a:rPr>
              <a:t>کمی ترشح از بند ناف طبیعی است. این مایع معمولاً از ریشه ترشح می‌شود و باید به سادگی پاک شود.</a:t>
            </a:r>
          </a:p>
          <a:p>
            <a:r>
              <a:rPr lang="fa-IR" sz="2400" b="1" i="0">
                <a:solidFill>
                  <a:srgbClr val="555555"/>
                </a:solidFill>
                <a:effectLst/>
                <a:latin typeface="IRANSans"/>
              </a:rPr>
              <a:t>برای تمیز کردن بند ناف از</a:t>
            </a:r>
            <a:r>
              <a:rPr lang="fa-IR" sz="2400" b="1" i="0">
                <a:solidFill>
                  <a:srgbClr val="FF0000"/>
                </a:solidFill>
                <a:effectLst/>
                <a:latin typeface="IRANSans"/>
              </a:rPr>
              <a:t> الکل، بتادین یا ضدعفونی‌کننده‌</a:t>
            </a:r>
            <a:r>
              <a:rPr lang="fa-IR" sz="2400" b="1" i="0">
                <a:solidFill>
                  <a:srgbClr val="555555"/>
                </a:solidFill>
                <a:effectLst/>
                <a:latin typeface="IRANSans"/>
              </a:rPr>
              <a:t>های دیگر استفاده نکنید تا بند ناف در زمان معمول خودش بیفتد و دیگر خطر عفونت نیز وجود نداشته باشد.</a:t>
            </a:r>
          </a:p>
          <a:p>
            <a:endParaRPr lang="fa-IR" sz="2400" b="1"/>
          </a:p>
        </p:txBody>
      </p:sp>
    </p:spTree>
    <p:extLst>
      <p:ext uri="{BB962C8B-B14F-4D97-AF65-F5344CB8AC3E}">
        <p14:creationId xmlns:p14="http://schemas.microsoft.com/office/powerpoint/2010/main" val="198778334"/>
      </p:ext>
    </p:extLst>
  </p:cSld>
  <p:clrMapOvr>
    <a:masterClrMapping/>
  </p:clrMapOvr>
</p:sld>
</file>

<file path=ppt/theme/theme1.xml><?xml version="1.0" encoding="utf-8"?>
<a:theme xmlns:a="http://schemas.openxmlformats.org/drawingml/2006/main" name="بسته پستی">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26</Slides>
  <Notes>0</Notes>
  <HiddenSlides>0</HiddenSlides>
  <ScaleCrop>false</ScaleCrop>
  <HeadingPairs>
    <vt:vector size="4" baseType="variant">
      <vt:variant>
        <vt:lpstr>طرح زمینه</vt:lpstr>
      </vt:variant>
      <vt:variant>
        <vt:i4>1</vt:i4>
      </vt:variant>
      <vt:variant>
        <vt:lpstr>عنوان های اسلاید</vt:lpstr>
      </vt:variant>
      <vt:variant>
        <vt:i4>26</vt:i4>
      </vt:variant>
    </vt:vector>
  </HeadingPairs>
  <TitlesOfParts>
    <vt:vector size="27" baseType="lpstr">
      <vt:lpstr>بسته پستی</vt:lpstr>
      <vt:lpstr>بنام خدا مورنینگ پزشکی خانواده  بیمار نوزاد ۸ روزه با قرمزی و تورم ناف </vt:lpstr>
      <vt:lpstr>بیمار نوزاد ۸ روزه که توسط مادر با تورم و قرمزی ناف به درمانگاه پزشکی خانواده آورده شده است.</vt:lpstr>
      <vt:lpstr>معرفی بیمار</vt:lpstr>
      <vt:lpstr>معرفی بیمار؛</vt:lpstr>
      <vt:lpstr>معرفی بیمار؛</vt:lpstr>
      <vt:lpstr>?Differential diagnosis</vt:lpstr>
      <vt:lpstr>بند ناف</vt:lpstr>
      <vt:lpstr>مراقبت از بند ناف</vt:lpstr>
      <vt:lpstr>ارائه PowerPoint</vt:lpstr>
      <vt:lpstr>?Differential diagnosis</vt:lpstr>
      <vt:lpstr>Umbilical infection </vt:lpstr>
      <vt:lpstr>انواع عفونت ناف؛</vt:lpstr>
      <vt:lpstr>Omphalitis </vt:lpstr>
      <vt:lpstr>Risk factors of omphalitis</vt:lpstr>
      <vt:lpstr>Clinical features</vt:lpstr>
      <vt:lpstr>Treatment of omphalitis</vt:lpstr>
      <vt:lpstr>Mortality </vt:lpstr>
      <vt:lpstr>Necrotizing fasciitis </vt:lpstr>
      <vt:lpstr>FuniSitis</vt:lpstr>
      <vt:lpstr>Infected umbilical piercing </vt:lpstr>
      <vt:lpstr>Primordial prevention </vt:lpstr>
      <vt:lpstr>PrimAry prevention </vt:lpstr>
      <vt:lpstr>Secondary prevention </vt:lpstr>
      <vt:lpstr>Tertiary prevention </vt:lpstr>
      <vt:lpstr>Quaternary prevention </vt:lpstr>
      <vt:lpstr>ارائه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بنام خدا مورنینگ پزشکی خانواده  بیمار نوزاد ۷ روزه با قرمزی و تورم ناف </dc:title>
  <dc:creator>کاربر ناشناخته</dc:creator>
  <cp:lastModifiedBy>کاربر ناشناخته</cp:lastModifiedBy>
  <cp:revision>12</cp:revision>
  <dcterms:created xsi:type="dcterms:W3CDTF">2022-05-10T11:15:36Z</dcterms:created>
  <dcterms:modified xsi:type="dcterms:W3CDTF">2022-05-13T20:00:20Z</dcterms:modified>
</cp:coreProperties>
</file>